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4081E2-1084-4DAD-B202-3A0F2370ABBB}" type="datetimeFigureOut">
              <a:rPr lang="en-GB" smtClean="0"/>
              <a:t>27/01/2014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A97028-2DF5-4281-B198-2131DD3208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9825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504" y="3844788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>
            <a:lvl1pPr algn="r">
              <a:defRPr/>
            </a:lvl1pPr>
          </a:lstStyle>
          <a:p>
            <a:fld id="{D882CEDC-E46F-4CE2-8BC2-30E5466EB54E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8" name="Picture 7"/>
          <p:cNvPicPr preferRelativeResize="0"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1484" y="2420888"/>
            <a:ext cx="1412694" cy="113692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592" y="2204864"/>
            <a:ext cx="8613871" cy="1470025"/>
          </a:xfrm>
        </p:spPr>
        <p:txBody>
          <a:bodyPr/>
          <a:lstStyle>
            <a:lvl1pPr algn="l">
              <a:defRPr b="1">
                <a:solidFill>
                  <a:schemeClr val="accent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7246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2CEDC-E46F-4CE2-8BC2-30E5466EB54E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/>
          <p:cNvPicPr preferRelativeResize="0"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1484" y="281196"/>
            <a:ext cx="1412694" cy="113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345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2CEDC-E46F-4CE2-8BC2-30E5466EB5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1419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 b="1">
                <a:solidFill>
                  <a:schemeClr val="accent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2CEDC-E46F-4CE2-8BC2-30E5466EB54E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/>
          <p:cNvPicPr preferRelativeResize="0"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1484" y="281196"/>
            <a:ext cx="1412694" cy="113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050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3789040"/>
            <a:ext cx="7772400" cy="804069"/>
          </a:xfrm>
        </p:spPr>
        <p:txBody>
          <a:bodyPr anchor="t">
            <a:normAutofit/>
          </a:bodyPr>
          <a:lstStyle>
            <a:lvl1pPr algn="l">
              <a:defRPr sz="3200" b="1" cap="all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576" y="4581129"/>
            <a:ext cx="7772400" cy="93610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2CEDC-E46F-4CE2-8BC2-30E5466EB5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6157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1520" y="1600201"/>
            <a:ext cx="4038600" cy="391703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391703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2CEDC-E46F-4CE2-8BC2-30E5466EB54E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/>
          <p:cNvPicPr preferRelativeResize="0"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1484" y="281196"/>
            <a:ext cx="1412694" cy="113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424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2CEDC-E46F-4CE2-8BC2-30E5466EB54E}" type="slidenum">
              <a:rPr lang="en-GB" smtClean="0"/>
              <a:t>‹#›</a:t>
            </a:fld>
            <a:endParaRPr lang="en-GB"/>
          </a:p>
        </p:txBody>
      </p:sp>
      <p:pic>
        <p:nvPicPr>
          <p:cNvPr id="11" name="Picture 10"/>
          <p:cNvPicPr preferRelativeResize="0"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1484" y="281196"/>
            <a:ext cx="1412694" cy="113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3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2CEDC-E46F-4CE2-8BC2-30E5466EB54E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 preferRelativeResize="0"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1484" y="281196"/>
            <a:ext cx="1412694" cy="113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6376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2CEDC-E46F-4CE2-8BC2-30E5466EB5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9332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3050"/>
            <a:ext cx="2997969" cy="1162050"/>
          </a:xfrm>
        </p:spPr>
        <p:txBody>
          <a:bodyPr anchor="ctr">
            <a:noAutofit/>
          </a:bodyPr>
          <a:lstStyle>
            <a:lvl1pPr algn="l">
              <a:defRPr sz="3200" b="1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2CEDC-E46F-4CE2-8BC2-30E5466EB5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9758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Autofit/>
          </a:bodyPr>
          <a:lstStyle>
            <a:lvl1pPr algn="l">
              <a:defRPr sz="3200" b="1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2CEDC-E46F-4CE2-8BC2-30E5466EB5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84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0832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2CEDC-E46F-4CE2-8BC2-30E5466EB54E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517232"/>
            <a:ext cx="2045208" cy="1231392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0832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617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accent6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Benefits and MS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5214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you may need to explain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b="1" dirty="0" smtClean="0"/>
              <a:t>Silent or hidden symptoms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 smtClean="0"/>
              <a:t>Including pain, fatigue, cognitive difficulties, altered mood or continence problems</a:t>
            </a:r>
          </a:p>
          <a:p>
            <a:r>
              <a:rPr lang="en-GB" dirty="0" smtClean="0"/>
              <a:t>Explain how these symptoms affect you – physically, emotionally and socially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8552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What you need to explain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b="1" dirty="0" smtClean="0"/>
              <a:t>Whether you can or cannot do things:</a:t>
            </a:r>
          </a:p>
          <a:p>
            <a:endParaRPr lang="en-GB" dirty="0" smtClean="0"/>
          </a:p>
          <a:p>
            <a:r>
              <a:rPr lang="en-GB" dirty="0"/>
              <a:t>r</a:t>
            </a:r>
            <a:r>
              <a:rPr lang="en-GB" dirty="0" smtClean="0"/>
              <a:t>epeatedly</a:t>
            </a:r>
          </a:p>
          <a:p>
            <a:r>
              <a:rPr lang="en-GB" dirty="0"/>
              <a:t>r</a:t>
            </a:r>
            <a:r>
              <a:rPr lang="en-GB" dirty="0" smtClean="0"/>
              <a:t>eliably</a:t>
            </a:r>
          </a:p>
          <a:p>
            <a:r>
              <a:rPr lang="en-GB" dirty="0"/>
              <a:t>s</a:t>
            </a:r>
            <a:r>
              <a:rPr lang="en-GB" dirty="0" smtClean="0"/>
              <a:t>afely</a:t>
            </a:r>
          </a:p>
          <a:p>
            <a:r>
              <a:rPr lang="en-GB" dirty="0"/>
              <a:t>t</a:t>
            </a:r>
            <a:r>
              <a:rPr lang="en-GB" dirty="0" smtClean="0"/>
              <a:t>imely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6740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It may not seem obvious at first how to relate your MS to the questions and assessments.</a:t>
            </a:r>
          </a:p>
          <a:p>
            <a:r>
              <a:rPr lang="en-GB" sz="2400" dirty="0" smtClean="0"/>
              <a:t>Be clear about how MS affects you and your ability to complete tasks.</a:t>
            </a:r>
          </a:p>
          <a:p>
            <a:r>
              <a:rPr lang="en-GB" sz="2400" dirty="0" smtClean="0"/>
              <a:t>If your condition fluctuates, explain how.</a:t>
            </a:r>
          </a:p>
          <a:p>
            <a:r>
              <a:rPr lang="en-GB" sz="2400" dirty="0" smtClean="0"/>
              <a:t>Don’t forget any hidden symptoms like fatigue and pain.</a:t>
            </a:r>
          </a:p>
          <a:p>
            <a:r>
              <a:rPr lang="en-GB" sz="2400" dirty="0" smtClean="0"/>
              <a:t>Give as much information as possible and supply extra supporting evidence where possible.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082647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Further information and support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MS Society information online and in publications</a:t>
            </a:r>
          </a:p>
          <a:p>
            <a:r>
              <a:rPr lang="en-GB" dirty="0" smtClean="0"/>
              <a:t>Signposting and local partnerships with advice agencies</a:t>
            </a:r>
          </a:p>
          <a:p>
            <a:r>
              <a:rPr lang="en-GB" dirty="0" smtClean="0"/>
              <a:t>Lobbying and campaigning to ensure fairness for people with MS</a:t>
            </a:r>
          </a:p>
          <a:p>
            <a:r>
              <a:rPr lang="en-GB" dirty="0" smtClean="0"/>
              <a:t>Helpline - 0808 800 8000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8153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Any questions?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145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Welcome and overview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Purpose - overview of DLA, PIP and ESA</a:t>
            </a:r>
          </a:p>
          <a:p>
            <a:endParaRPr lang="en-GB" dirty="0" smtClean="0"/>
          </a:p>
          <a:p>
            <a:r>
              <a:rPr lang="en-GB" dirty="0" smtClean="0"/>
              <a:t>The MS Society does not give advice on benefits</a:t>
            </a:r>
          </a:p>
          <a:p>
            <a:endParaRPr lang="en-GB" dirty="0" smtClean="0"/>
          </a:p>
          <a:p>
            <a:r>
              <a:rPr lang="en-GB" dirty="0" smtClean="0"/>
              <a:t>But we are pleased to be able to work with other agencies that do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8591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MS Society information and support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b="1" dirty="0" smtClean="0"/>
              <a:t>Information online and in publications:</a:t>
            </a:r>
          </a:p>
          <a:p>
            <a:pPr marL="0" indent="0">
              <a:buNone/>
            </a:pPr>
            <a:endParaRPr lang="en-GB" b="1" dirty="0" smtClean="0"/>
          </a:p>
          <a:p>
            <a:r>
              <a:rPr lang="en-GB" dirty="0" smtClean="0"/>
              <a:t>Benefits and MS</a:t>
            </a:r>
          </a:p>
          <a:p>
            <a:r>
              <a:rPr lang="en-GB" dirty="0" smtClean="0"/>
              <a:t>Claiming Disability Living Allowance</a:t>
            </a:r>
          </a:p>
          <a:p>
            <a:r>
              <a:rPr lang="en-GB" dirty="0" smtClean="0"/>
              <a:t>Employment Support Allowance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9992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MS Society information and support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Developing local partnerships with advice agencies to ensure you get help when you need it</a:t>
            </a:r>
          </a:p>
          <a:p>
            <a:r>
              <a:rPr lang="en-GB" dirty="0" smtClean="0"/>
              <a:t>Lobbying and campaigning to ensure fairness for people with MS</a:t>
            </a:r>
          </a:p>
          <a:p>
            <a:r>
              <a:rPr lang="en-GB" dirty="0" smtClean="0"/>
              <a:t>Helpline - 0808 800 8000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889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832" y="1412776"/>
            <a:ext cx="8229600" cy="4713387"/>
          </a:xfrm>
        </p:spPr>
        <p:txBody>
          <a:bodyPr/>
          <a:lstStyle/>
          <a:p>
            <a:pPr marL="0" indent="0">
              <a:buNone/>
            </a:pPr>
            <a:r>
              <a:rPr lang="en-GB" b="1" dirty="0" smtClean="0"/>
              <a:t>Name, MS Society role</a:t>
            </a:r>
          </a:p>
          <a:p>
            <a:r>
              <a:rPr lang="en-GB" sz="2400" dirty="0" smtClean="0"/>
              <a:t>Introducing and facilitating the event</a:t>
            </a:r>
          </a:p>
          <a:p>
            <a:pPr marL="0" indent="0">
              <a:buNone/>
            </a:pPr>
            <a:r>
              <a:rPr lang="en-GB" b="1" dirty="0" smtClean="0"/>
              <a:t>Name, Welfare Rights Adviser for CAB</a:t>
            </a:r>
          </a:p>
          <a:p>
            <a:r>
              <a:rPr lang="en-GB" sz="2400" dirty="0" smtClean="0"/>
              <a:t>Giving an overview of recent and planned changes to disability benefits and of the application and assessment process</a:t>
            </a:r>
          </a:p>
          <a:p>
            <a:pPr marL="0" indent="0">
              <a:buNone/>
            </a:pPr>
            <a:r>
              <a:rPr lang="en-GB" b="1" dirty="0" smtClean="0"/>
              <a:t>Name, role</a:t>
            </a:r>
          </a:p>
          <a:p>
            <a:r>
              <a:rPr lang="en-GB" sz="2400" dirty="0" smtClean="0"/>
              <a:t>Providing an overview of issues to consider when applying or being reassessed for benefits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957512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Benefits overview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b="1" dirty="0" smtClean="0"/>
              <a:t>Add details of external speaker</a:t>
            </a:r>
          </a:p>
          <a:p>
            <a:pPr marL="0" indent="0" algn="ctr">
              <a:buNone/>
            </a:pPr>
            <a:endParaRPr lang="en-GB" b="1" dirty="0" smtClean="0"/>
          </a:p>
          <a:p>
            <a:r>
              <a:rPr lang="en-GB" dirty="0" smtClean="0"/>
              <a:t>Name, role and organisation</a:t>
            </a:r>
          </a:p>
          <a:p>
            <a:r>
              <a:rPr lang="en-GB" dirty="0" smtClean="0"/>
              <a:t>Brief biography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2466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Focus on 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b="1" dirty="0" smtClean="0"/>
              <a:t>Add details of MS Society branch representative</a:t>
            </a:r>
          </a:p>
          <a:p>
            <a:pPr marL="0" indent="0" algn="ctr">
              <a:buNone/>
            </a:pPr>
            <a:endParaRPr lang="en-GB" b="1" dirty="0" smtClean="0"/>
          </a:p>
          <a:p>
            <a:r>
              <a:rPr lang="en-GB" dirty="0" smtClean="0"/>
              <a:t>Name and role</a:t>
            </a:r>
          </a:p>
          <a:p>
            <a:r>
              <a:rPr lang="en-GB" dirty="0" smtClean="0"/>
              <a:t>Brief biography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6424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to consider when applying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832" y="1340768"/>
            <a:ext cx="8229600" cy="4785395"/>
          </a:xfrm>
        </p:spPr>
        <p:txBody>
          <a:bodyPr/>
          <a:lstStyle/>
          <a:p>
            <a:pPr marL="0" indent="0" algn="ctr">
              <a:buNone/>
            </a:pPr>
            <a:r>
              <a:rPr lang="en-GB" b="1" dirty="0" smtClean="0"/>
              <a:t>It may seem obvious at first how you relate your MS to the questions</a:t>
            </a:r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r>
              <a:rPr lang="en-GB" dirty="0" smtClean="0"/>
              <a:t>On the form and in supporting evidence, it is important to:</a:t>
            </a:r>
          </a:p>
          <a:p>
            <a:r>
              <a:rPr lang="en-GB" dirty="0"/>
              <a:t>c</a:t>
            </a:r>
            <a:r>
              <a:rPr lang="en-GB" dirty="0" smtClean="0"/>
              <a:t>onsider each of your symptoms</a:t>
            </a:r>
          </a:p>
          <a:p>
            <a:r>
              <a:rPr lang="en-GB" dirty="0"/>
              <a:t>g</a:t>
            </a:r>
            <a:r>
              <a:rPr lang="en-GB" dirty="0" smtClean="0"/>
              <a:t>ive as much information as possible about how MS affects you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4293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you may need to explain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b="1" dirty="0" smtClean="0"/>
              <a:t>Fluctuation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How your symptoms affect you most of the time</a:t>
            </a:r>
          </a:p>
          <a:p>
            <a:r>
              <a:rPr lang="en-GB" dirty="0" smtClean="0"/>
              <a:t>How your symptoms affect, fluctuate or impact on your ability to complete tasks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5948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1C87CE5A032947AC6C1B240CF05F86" ma:contentTypeVersion="2" ma:contentTypeDescription="Create a new document." ma:contentTypeScope="" ma:versionID="761ad843bb75b9f7068b19302e9cf3d9">
  <xsd:schema xmlns:xsd="http://www.w3.org/2001/XMLSchema" xmlns:p="http://schemas.microsoft.com/office/2006/metadata/properties" xmlns:ns2="25108763-65ea-4863-98d1-920c4b0003c0" targetNamespace="http://schemas.microsoft.com/office/2006/metadata/properties" ma:root="true" ma:fieldsID="7afedd9631477d6f38bb21267fc29403" ns2:_="">
    <xsd:import namespace="25108763-65ea-4863-98d1-920c4b0003c0"/>
    <xsd:element name="properties">
      <xsd:complexType>
        <xsd:sequence>
          <xsd:element name="documentManagement">
            <xsd:complexType>
              <xsd:all>
                <xsd:element ref="ns2:Scop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25108763-65ea-4863-98d1-920c4b0003c0" elementFormDefault="qualified">
    <xsd:import namespace="http://schemas.microsoft.com/office/2006/documentManagement/types"/>
    <xsd:element name="Scope" ma:index="8" nillable="true" ma:displayName="Scope" ma:default="All" ma:internalName="Scope" ma:requiredMultiChoice="tru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ll"/>
                    <xsd:enumeration value="MSNC only"/>
                    <xsd:enumeration value="England"/>
                    <xsd:enumeration value="MS Cymru"/>
                    <xsd:enumeration value="Northern Ireland"/>
                    <xsd:enumeration value="Scotland"/>
                  </xsd:restriction>
                </xsd:simple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Scope xmlns="25108763-65ea-4863-98d1-920c4b0003c0">
      <Value>All</Value>
    </Scope>
  </documentManagement>
</p:properties>
</file>

<file path=customXml/itemProps1.xml><?xml version="1.0" encoding="utf-8"?>
<ds:datastoreItem xmlns:ds="http://schemas.openxmlformats.org/officeDocument/2006/customXml" ds:itemID="{C739E252-FFD5-4E0D-BDB6-9C9BCB8756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5108763-65ea-4863-98d1-920c4b0003c0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8E306777-1D47-4149-B995-0B578DE7D52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BF4F528-0796-4B71-97CF-591CA7A4880E}">
  <ds:schemaRefs>
    <ds:schemaRef ds:uri="http://www.w3.org/XML/1998/namespace"/>
    <ds:schemaRef ds:uri="25108763-65ea-4863-98d1-920c4b0003c0"/>
    <ds:schemaRef ds:uri="http://purl.org/dc/elements/1.1/"/>
    <ds:schemaRef ds:uri="http://schemas.microsoft.com/office/2006/documentManagement/types"/>
    <ds:schemaRef ds:uri="http://purl.org/dc/dcmitype/"/>
    <ds:schemaRef ds:uri="http://purl.org/dc/terms/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407</Words>
  <Application>Microsoft Office PowerPoint</Application>
  <PresentationFormat>On-screen Show (4:3)</PresentationFormat>
  <Paragraphs>69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Benefits and MS</vt:lpstr>
      <vt:lpstr>Welcome and overview</vt:lpstr>
      <vt:lpstr>MS Society information and support</vt:lpstr>
      <vt:lpstr>MS Society information and support</vt:lpstr>
      <vt:lpstr>Introductions</vt:lpstr>
      <vt:lpstr>Benefits overview</vt:lpstr>
      <vt:lpstr>Focus on MS</vt:lpstr>
      <vt:lpstr>What to consider when applying</vt:lpstr>
      <vt:lpstr>What you may need to explain</vt:lpstr>
      <vt:lpstr>What you may need to explain</vt:lpstr>
      <vt:lpstr>What you need to explain</vt:lpstr>
      <vt:lpstr>Summary</vt:lpstr>
      <vt:lpstr>Further information and support</vt:lpstr>
      <vt:lpstr>Any questions?</vt:lpstr>
    </vt:vector>
  </TitlesOfParts>
  <Company>MS Society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Tia Shortall</dc:creator>
  <cp:lastModifiedBy>Danielle Walker</cp:lastModifiedBy>
  <cp:revision>23</cp:revision>
  <dcterms:created xsi:type="dcterms:W3CDTF">2013-10-21T10:53:44Z</dcterms:created>
  <dcterms:modified xsi:type="dcterms:W3CDTF">2014-01-27T11:15:49Z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0x010100DB1C87CE5A032947AC6C1B240CF05F86</vt:lpwstr>
  </property>
</Properties>
</file>