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 id="2147483691" r:id="rId5"/>
    <p:sldMasterId id="2147483682" r:id="rId6"/>
    <p:sldMasterId id="2147483689" r:id="rId7"/>
    <p:sldMasterId id="2147483705" r:id="rId8"/>
  </p:sldMasterIdLst>
  <p:notesMasterIdLst>
    <p:notesMasterId r:id="rId40"/>
  </p:notesMasterIdLst>
  <p:handoutMasterIdLst>
    <p:handoutMasterId r:id="rId41"/>
  </p:handoutMasterIdLst>
  <p:sldIdLst>
    <p:sldId id="472" r:id="rId9"/>
    <p:sldId id="588" r:id="rId10"/>
    <p:sldId id="593" r:id="rId11"/>
    <p:sldId id="576" r:id="rId12"/>
    <p:sldId id="582" r:id="rId13"/>
    <p:sldId id="583" r:id="rId14"/>
    <p:sldId id="584" r:id="rId15"/>
    <p:sldId id="585" r:id="rId16"/>
    <p:sldId id="586" r:id="rId17"/>
    <p:sldId id="587" r:id="rId18"/>
    <p:sldId id="580" r:id="rId19"/>
    <p:sldId id="581" r:id="rId20"/>
    <p:sldId id="537" r:id="rId21"/>
    <p:sldId id="538" r:id="rId22"/>
    <p:sldId id="575" r:id="rId23"/>
    <p:sldId id="577" r:id="rId24"/>
    <p:sldId id="578" r:id="rId25"/>
    <p:sldId id="523" r:id="rId26"/>
    <p:sldId id="579" r:id="rId27"/>
    <p:sldId id="527" r:id="rId28"/>
    <p:sldId id="536" r:id="rId29"/>
    <p:sldId id="531" r:id="rId30"/>
    <p:sldId id="574" r:id="rId31"/>
    <p:sldId id="589" r:id="rId32"/>
    <p:sldId id="572" r:id="rId33"/>
    <p:sldId id="570" r:id="rId34"/>
    <p:sldId id="573" r:id="rId35"/>
    <p:sldId id="590" r:id="rId36"/>
    <p:sldId id="592" r:id="rId37"/>
    <p:sldId id="568" r:id="rId38"/>
    <p:sldId id="521" r:id="rId39"/>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3" orient="horz" pos="2115" userDrawn="1">
          <p15:clr>
            <a:srgbClr val="A4A3A4"/>
          </p15:clr>
        </p15:guide>
        <p15:guide id="4"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Dowell" initials="ED" lastIdx="1" clrIdx="0">
    <p:extLst>
      <p:ext uri="{19B8F6BF-5375-455C-9EA6-DF929625EA0E}">
        <p15:presenceInfo xmlns:p15="http://schemas.microsoft.com/office/powerpoint/2012/main" userId="S-1-5-21-57989841-854245398-1162754979-18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B62"/>
    <a:srgbClr val="E35205"/>
    <a:srgbClr val="009CA6"/>
    <a:srgbClr val="A676A5"/>
    <a:srgbClr val="4F758B"/>
    <a:srgbClr val="F7A17A"/>
    <a:srgbClr val="6E76A5"/>
    <a:srgbClr val="FFDD00"/>
    <a:srgbClr val="FFE600"/>
    <a:srgbClr val="006B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0842C-1499-B1B6-40F5-EC23DA159E9B}" v="2" dt="2019-10-03T12:52:48.284"/>
    <p1510:client id="{D2437659-57CF-F479-4393-26C4A8B9BD81}" v="31" dt="2019-09-12T13:32:36.764"/>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77" autoAdjust="0"/>
    <p:restoredTop sz="70899" autoAdjust="0"/>
  </p:normalViewPr>
  <p:slideViewPr>
    <p:cSldViewPr snapToGrid="0" showGuides="1">
      <p:cViewPr varScale="1">
        <p:scale>
          <a:sx n="50" d="100"/>
          <a:sy n="50" d="100"/>
        </p:scale>
        <p:origin x="1424" y="24"/>
      </p:cViewPr>
      <p:guideLst>
        <p:guide orient="horz" pos="4201"/>
        <p:guide orient="horz" pos="2115"/>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0" d="100"/>
          <a:sy n="50" d="100"/>
        </p:scale>
        <p:origin x="-2640" y="-96"/>
      </p:cViewPr>
      <p:guideLst>
        <p:guide orient="horz" pos="3109"/>
        <p:guide pos="210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Dickinson" userId="S::katherine.dickinson@mssociety.org.uk::e63ca029-5e8b-4caf-86ec-9469326e9964" providerId="AD" clId="Web-{6B20842C-1499-B1B6-40F5-EC23DA159E9B}"/>
    <pc:docChg chg="modSld">
      <pc:chgData name="Katherine Dickinson" userId="S::katherine.dickinson@mssociety.org.uk::e63ca029-5e8b-4caf-86ec-9469326e9964" providerId="AD" clId="Web-{6B20842C-1499-B1B6-40F5-EC23DA159E9B}" dt="2019-10-03T12:52:48.252" v="1" actId="1076"/>
      <pc:docMkLst>
        <pc:docMk/>
      </pc:docMkLst>
      <pc:sldChg chg="modSp">
        <pc:chgData name="Katherine Dickinson" userId="S::katherine.dickinson@mssociety.org.uk::e63ca029-5e8b-4caf-86ec-9469326e9964" providerId="AD" clId="Web-{6B20842C-1499-B1B6-40F5-EC23DA159E9B}" dt="2019-10-03T12:52:48.252" v="1" actId="1076"/>
        <pc:sldMkLst>
          <pc:docMk/>
          <pc:sldMk cId="3614258761" sldId="575"/>
        </pc:sldMkLst>
        <pc:spChg chg="mod">
          <ac:chgData name="Katherine Dickinson" userId="S::katherine.dickinson@mssociety.org.uk::e63ca029-5e8b-4caf-86ec-9469326e9964" providerId="AD" clId="Web-{6B20842C-1499-B1B6-40F5-EC23DA159E9B}" dt="2019-10-03T12:52:48.252" v="1" actId="1076"/>
          <ac:spMkLst>
            <pc:docMk/>
            <pc:sldMk cId="3614258761" sldId="575"/>
            <ac:spMk id="5" creationId="{A9A36F3C-70F5-304D-A3C3-20885A52625B}"/>
          </ac:spMkLst>
        </pc:spChg>
      </pc:sldChg>
    </pc:docChg>
  </pc:docChgLst>
  <pc:docChgLst>
    <pc:chgData name="Danielle Wolman" userId="S::danielle.wolman@mssociety.org.uk::58916252-c69c-4630-b5fa-f72a8e62afbe" providerId="AD" clId="Web-{D2437659-57CF-F479-4393-26C4A8B9BD81}"/>
    <pc:docChg chg="modSld">
      <pc:chgData name="Danielle Wolman" userId="S::danielle.wolman@mssociety.org.uk::58916252-c69c-4630-b5fa-f72a8e62afbe" providerId="AD" clId="Web-{D2437659-57CF-F479-4393-26C4A8B9BD81}" dt="2019-09-12T13:32:36.764" v="29"/>
      <pc:docMkLst>
        <pc:docMk/>
      </pc:docMkLst>
      <pc:sldChg chg="addSp delSp modSp">
        <pc:chgData name="Danielle Wolman" userId="S::danielle.wolman@mssociety.org.uk::58916252-c69c-4630-b5fa-f72a8e62afbe" providerId="AD" clId="Web-{D2437659-57CF-F479-4393-26C4A8B9BD81}" dt="2019-09-12T13:32:36.764" v="29"/>
        <pc:sldMkLst>
          <pc:docMk/>
          <pc:sldMk cId="1632863174" sldId="536"/>
        </pc:sldMkLst>
        <pc:spChg chg="add mod">
          <ac:chgData name="Danielle Wolman" userId="S::danielle.wolman@mssociety.org.uk::58916252-c69c-4630-b5fa-f72a8e62afbe" providerId="AD" clId="Web-{D2437659-57CF-F479-4393-26C4A8B9BD81}" dt="2019-09-12T13:32:36.764" v="29"/>
          <ac:spMkLst>
            <pc:docMk/>
            <pc:sldMk cId="1632863174" sldId="536"/>
            <ac:spMk id="2" creationId="{70A01FF4-F842-4E85-BE76-85692182F3F5}"/>
          </ac:spMkLst>
        </pc:spChg>
        <pc:picChg chg="del">
          <ac:chgData name="Danielle Wolman" userId="S::danielle.wolman@mssociety.org.uk::58916252-c69c-4630-b5fa-f72a8e62afbe" providerId="AD" clId="Web-{D2437659-57CF-F479-4393-26C4A8B9BD81}" dt="2019-09-12T13:32:10.248" v="0"/>
          <ac:picMkLst>
            <pc:docMk/>
            <pc:sldMk cId="1632863174" sldId="536"/>
            <ac:picMk id="6" creationId="{23AD8C91-5D02-458F-8DD2-33CF4034B30D}"/>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890137" cy="493097"/>
          </a:xfrm>
          <a:prstGeom prst="rect">
            <a:avLst/>
          </a:prstGeom>
        </p:spPr>
        <p:txBody>
          <a:bodyPr vert="horz" lIns="87251" tIns="43626" rIns="87251" bIns="43626" rtlCol="0"/>
          <a:lstStyle>
            <a:lvl1pPr algn="l">
              <a:defRPr sz="1200"/>
            </a:lvl1pPr>
          </a:lstStyle>
          <a:p>
            <a:endParaRPr lang="en-GB" dirty="0">
              <a:latin typeface="Verdana" panose="020B0604030504040204" pitchFamily="34" charset="0"/>
              <a:cs typeface="Verdana" panose="020B0604030504040204" pitchFamily="34" charset="0"/>
            </a:endParaRPr>
          </a:p>
        </p:txBody>
      </p:sp>
      <p:sp>
        <p:nvSpPr>
          <p:cNvPr id="3" name="Date Placeholder 2"/>
          <p:cNvSpPr>
            <a:spLocks noGrp="1"/>
          </p:cNvSpPr>
          <p:nvPr>
            <p:ph type="dt" sz="quarter" idx="1"/>
          </p:nvPr>
        </p:nvSpPr>
        <p:spPr>
          <a:xfrm>
            <a:off x="3777462" y="3"/>
            <a:ext cx="2890137" cy="493097"/>
          </a:xfrm>
          <a:prstGeom prst="rect">
            <a:avLst/>
          </a:prstGeom>
        </p:spPr>
        <p:txBody>
          <a:bodyPr vert="horz" lIns="87251" tIns="43626" rIns="87251" bIns="43626" rtlCol="0"/>
          <a:lstStyle>
            <a:lvl1pPr algn="r">
              <a:defRPr sz="1200"/>
            </a:lvl1pPr>
          </a:lstStyle>
          <a:p>
            <a:fld id="{89709D47-337C-4C99-9F0C-1BF239D2C8DE}" type="datetimeFigureOut">
              <a:rPr lang="en-GB" smtClean="0">
                <a:latin typeface="Verdana" panose="020B0604030504040204" pitchFamily="34" charset="0"/>
                <a:cs typeface="Verdana" panose="020B0604030504040204" pitchFamily="34" charset="0"/>
              </a:rPr>
              <a:pPr/>
              <a:t>08/10/2019</a:t>
            </a:fld>
            <a:endParaRPr lang="en-GB" dirty="0">
              <a:latin typeface="Verdana" panose="020B0604030504040204" pitchFamily="34" charset="0"/>
              <a:cs typeface="Verdana" panose="020B0604030504040204" pitchFamily="34" charset="0"/>
            </a:endParaRPr>
          </a:p>
        </p:txBody>
      </p:sp>
      <p:sp>
        <p:nvSpPr>
          <p:cNvPr id="4" name="Footer Placeholder 3"/>
          <p:cNvSpPr>
            <a:spLocks noGrp="1"/>
          </p:cNvSpPr>
          <p:nvPr>
            <p:ph type="ftr" sz="quarter" idx="2"/>
          </p:nvPr>
        </p:nvSpPr>
        <p:spPr>
          <a:xfrm>
            <a:off x="1" y="9378037"/>
            <a:ext cx="2890137" cy="493097"/>
          </a:xfrm>
          <a:prstGeom prst="rect">
            <a:avLst/>
          </a:prstGeom>
        </p:spPr>
        <p:txBody>
          <a:bodyPr vert="horz" lIns="87251" tIns="43626" rIns="87251" bIns="43626" rtlCol="0" anchor="b"/>
          <a:lstStyle>
            <a:lvl1pPr algn="l">
              <a:defRPr sz="1200"/>
            </a:lvl1pPr>
          </a:lstStyle>
          <a:p>
            <a:endParaRPr lang="en-GB" dirty="0">
              <a:latin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777462" y="9378037"/>
            <a:ext cx="2890137" cy="493097"/>
          </a:xfrm>
          <a:prstGeom prst="rect">
            <a:avLst/>
          </a:prstGeom>
        </p:spPr>
        <p:txBody>
          <a:bodyPr vert="horz" lIns="87251" tIns="43626" rIns="87251" bIns="43626" rtlCol="0" anchor="b"/>
          <a:lstStyle>
            <a:lvl1pPr algn="r">
              <a:defRPr sz="1200"/>
            </a:lvl1pPr>
          </a:lstStyle>
          <a:p>
            <a:fld id="{D84925BD-1D66-4A3B-92F1-2DAB3AF5D5CB}" type="slidenum">
              <a:rPr lang="en-GB" smtClean="0">
                <a:latin typeface="Verdana" panose="020B0604030504040204" pitchFamily="34" charset="0"/>
                <a:cs typeface="Verdana" panose="020B0604030504040204" pitchFamily="34" charset="0"/>
              </a:rPr>
              <a:pPr/>
              <a:t>‹#›</a:t>
            </a:fld>
            <a:endParaRPr lang="en-GB"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0456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2"/>
          </a:xfrm>
          <a:prstGeom prst="rect">
            <a:avLst/>
          </a:prstGeom>
        </p:spPr>
        <p:txBody>
          <a:bodyPr vert="horz" lIns="89999" tIns="45000" rIns="89999" bIns="45000" rtlCol="0"/>
          <a:lstStyle>
            <a:lvl1pPr algn="l">
              <a:defRPr sz="1200">
                <a:latin typeface="Verdana" panose="020B0604030504040204" pitchFamily="34" charset="0"/>
                <a:cs typeface="Verdana" panose="020B0604030504040204" pitchFamily="34" charset="0"/>
              </a:defRPr>
            </a:lvl1pPr>
          </a:lstStyle>
          <a:p>
            <a:endParaRPr lang="en-GB" dirty="0"/>
          </a:p>
        </p:txBody>
      </p:sp>
      <p:sp>
        <p:nvSpPr>
          <p:cNvPr id="3" name="Date Placeholder 2"/>
          <p:cNvSpPr>
            <a:spLocks noGrp="1"/>
          </p:cNvSpPr>
          <p:nvPr>
            <p:ph type="dt" idx="1"/>
          </p:nvPr>
        </p:nvSpPr>
        <p:spPr>
          <a:xfrm>
            <a:off x="3777607" y="1"/>
            <a:ext cx="2889938" cy="493632"/>
          </a:xfrm>
          <a:prstGeom prst="rect">
            <a:avLst/>
          </a:prstGeom>
        </p:spPr>
        <p:txBody>
          <a:bodyPr vert="horz" lIns="89999" tIns="45000" rIns="89999" bIns="45000" rtlCol="0"/>
          <a:lstStyle>
            <a:lvl1pPr algn="r">
              <a:defRPr sz="1200">
                <a:latin typeface="Verdana" panose="020B0604030504040204" pitchFamily="34" charset="0"/>
                <a:cs typeface="Verdana" panose="020B0604030504040204" pitchFamily="34" charset="0"/>
              </a:defRPr>
            </a:lvl1pPr>
          </a:lstStyle>
          <a:p>
            <a:fld id="{A37365FD-4BA3-4640-A0A3-EA311F8FD679}" type="datetimeFigureOut">
              <a:rPr lang="en-GB" smtClean="0"/>
              <a:pPr/>
              <a:t>08/10/2019</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89999" tIns="45000" rIns="89999" bIns="45000" rtlCol="0" anchor="ctr"/>
          <a:lstStyle/>
          <a:p>
            <a:endParaRPr lang="en-GB" dirty="0"/>
          </a:p>
        </p:txBody>
      </p:sp>
      <p:sp>
        <p:nvSpPr>
          <p:cNvPr id="5" name="Notes Placeholder 4"/>
          <p:cNvSpPr>
            <a:spLocks noGrp="1"/>
          </p:cNvSpPr>
          <p:nvPr>
            <p:ph type="body" sz="quarter" idx="3"/>
          </p:nvPr>
        </p:nvSpPr>
        <p:spPr>
          <a:xfrm>
            <a:off x="666909" y="4689516"/>
            <a:ext cx="5335270" cy="4442698"/>
          </a:xfrm>
          <a:prstGeom prst="rect">
            <a:avLst/>
          </a:prstGeom>
        </p:spPr>
        <p:txBody>
          <a:bodyPr vert="horz" lIns="89999" tIns="45000" rIns="89999" bIns="45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7318"/>
            <a:ext cx="2889938" cy="493632"/>
          </a:xfrm>
          <a:prstGeom prst="rect">
            <a:avLst/>
          </a:prstGeom>
        </p:spPr>
        <p:txBody>
          <a:bodyPr vert="horz" lIns="89999" tIns="45000" rIns="89999" bIns="45000" rtlCol="0" anchor="b"/>
          <a:lstStyle>
            <a:lvl1pPr algn="l">
              <a:defRPr sz="1200">
                <a:latin typeface="Verdana" panose="020B0604030504040204" pitchFamily="34" charset="0"/>
                <a:cs typeface="Verdan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3777607" y="9377318"/>
            <a:ext cx="2889938" cy="493632"/>
          </a:xfrm>
          <a:prstGeom prst="rect">
            <a:avLst/>
          </a:prstGeom>
        </p:spPr>
        <p:txBody>
          <a:bodyPr vert="horz" lIns="89999" tIns="45000" rIns="89999" bIns="45000" rtlCol="0" anchor="b"/>
          <a:lstStyle>
            <a:lvl1pPr algn="r">
              <a:defRPr sz="1200">
                <a:latin typeface="Verdana" panose="020B0604030504040204" pitchFamily="34" charset="0"/>
                <a:cs typeface="Verdana" panose="020B0604030504040204" pitchFamily="34" charset="0"/>
              </a:defRPr>
            </a:lvl1pPr>
          </a:lstStyle>
          <a:p>
            <a:fld id="{881ABC55-B5D7-43EE-B9CD-C822A77CEAAB}" type="slidenum">
              <a:rPr lang="en-GB" smtClean="0"/>
              <a:pPr/>
              <a:t>‹#›</a:t>
            </a:fld>
            <a:endParaRPr lang="en-GB" dirty="0"/>
          </a:p>
        </p:txBody>
      </p:sp>
    </p:spTree>
    <p:extLst>
      <p:ext uri="{BB962C8B-B14F-4D97-AF65-F5344CB8AC3E}">
        <p14:creationId xmlns:p14="http://schemas.microsoft.com/office/powerpoint/2010/main" val="96299872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1pPr>
    <a:lvl2pPr marL="171450" indent="-171450" algn="l" defTabSz="914400" rtl="0" eaLnBrk="1" latinLnBrk="0" hangingPunct="1">
      <a:buFont typeface="Arial" pitchFamily="34" charset="0"/>
      <a:buChar char="•"/>
      <a:defRPr sz="1100" kern="1200">
        <a:solidFill>
          <a:schemeClr val="tx1"/>
        </a:solidFill>
        <a:latin typeface="Verdana" panose="020B0604030504040204" pitchFamily="34" charset="0"/>
        <a:ea typeface="+mn-ea"/>
        <a:cs typeface="Verdana" panose="020B0604030504040204" pitchFamily="34" charset="0"/>
      </a:defRPr>
    </a:lvl2pPr>
    <a:lvl3pPr marL="91440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3pPr>
    <a:lvl4pPr marL="137160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4pPr>
    <a:lvl5pPr marL="182880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BSiSiQKssn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RaSD7FnsSD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for</a:t>
            </a:r>
            <a:r>
              <a:rPr lang="en-GB" baseline="0" dirty="0"/>
              <a:t> you to use when talking to stakeholders about the Stop MS Appeal.</a:t>
            </a:r>
          </a:p>
          <a:p>
            <a:endParaRPr lang="en-GB" baseline="0" dirty="0"/>
          </a:p>
          <a:p>
            <a:r>
              <a:rPr lang="en-GB" baseline="0" dirty="0"/>
              <a:t>We’ve made the slides as comprehensive as possible so there is a lot of information. Please pick and choose what works for your audience and </a:t>
            </a:r>
            <a:r>
              <a:rPr lang="en-GB" baseline="0" dirty="0" smtClean="0"/>
              <a:t>remove, add, chop and change the slides to </a:t>
            </a:r>
            <a:r>
              <a:rPr lang="en-GB" baseline="0" dirty="0"/>
              <a:t>suit what you need.</a:t>
            </a:r>
          </a:p>
          <a:p>
            <a:endParaRPr lang="en-GB" baseline="0" dirty="0"/>
          </a:p>
          <a:p>
            <a:r>
              <a:rPr lang="en-GB" baseline="0" dirty="0"/>
              <a:t>For more information about the Stop MS Appeal, please visit the Stop MS website or get in touch with one of the team.</a:t>
            </a:r>
          </a:p>
          <a:p>
            <a:endParaRPr lang="en-GB" baseline="0" dirty="0"/>
          </a:p>
          <a:p>
            <a:r>
              <a:rPr lang="en-GB" baseline="0" dirty="0"/>
              <a:t>For some information about the public launch of the Stop MS Appeal, please see the ‘</a:t>
            </a:r>
            <a:r>
              <a:rPr lang="en-GB" baseline="0" dirty="0" err="1"/>
              <a:t>brandbook</a:t>
            </a:r>
            <a:r>
              <a:rPr lang="en-GB" baseline="0" dirty="0"/>
              <a:t>’ on </a:t>
            </a:r>
            <a:r>
              <a:rPr lang="en-GB" baseline="0" dirty="0" err="1"/>
              <a:t>VolWeb</a:t>
            </a:r>
            <a:r>
              <a:rPr lang="en-GB" baseline="0" dirty="0"/>
              <a:t>.</a:t>
            </a:r>
          </a:p>
          <a:p>
            <a:endParaRPr lang="en-GB" baseline="0" dirty="0"/>
          </a:p>
          <a:p>
            <a:r>
              <a:rPr lang="en-GB" baseline="0" dirty="0"/>
              <a:t>For more information about Stop MS research, please see the ‘research story’ on </a:t>
            </a:r>
            <a:r>
              <a:rPr lang="en-GB" baseline="0" dirty="0" err="1"/>
              <a:t>VolWeb</a:t>
            </a:r>
            <a:r>
              <a:rPr lang="en-GB" baseline="0" dirty="0"/>
              <a:t>.</a:t>
            </a:r>
          </a:p>
        </p:txBody>
      </p:sp>
      <p:sp>
        <p:nvSpPr>
          <p:cNvPr id="4" name="Slide Number Placeholder 3"/>
          <p:cNvSpPr>
            <a:spLocks noGrp="1"/>
          </p:cNvSpPr>
          <p:nvPr>
            <p:ph type="sldNum" sz="quarter" idx="10"/>
          </p:nvPr>
        </p:nvSpPr>
        <p:spPr/>
        <p:txBody>
          <a:bodyPr/>
          <a:lstStyle/>
          <a:p>
            <a:fld id="{881ABC55-B5D7-43EE-B9CD-C822A77CEAAB}" type="slidenum">
              <a:rPr lang="en-GB" smtClean="0"/>
              <a:pPr/>
              <a:t>1</a:t>
            </a:fld>
            <a:endParaRPr lang="en-GB" dirty="0"/>
          </a:p>
        </p:txBody>
      </p:sp>
    </p:spTree>
    <p:extLst>
      <p:ext uri="{BB962C8B-B14F-4D97-AF65-F5344CB8AC3E}">
        <p14:creationId xmlns:p14="http://schemas.microsoft.com/office/powerpoint/2010/main" val="138638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MS?</a:t>
            </a:r>
          </a:p>
        </p:txBody>
      </p:sp>
      <p:sp>
        <p:nvSpPr>
          <p:cNvPr id="4" name="Slide Number Placeholder 3"/>
          <p:cNvSpPr>
            <a:spLocks noGrp="1"/>
          </p:cNvSpPr>
          <p:nvPr>
            <p:ph type="sldNum" sz="quarter" idx="5"/>
          </p:nvPr>
        </p:nvSpPr>
        <p:spPr/>
        <p:txBody>
          <a:bodyPr/>
          <a:lstStyle/>
          <a:p>
            <a:fld id="{881ABC55-B5D7-43EE-B9CD-C822A77CEAAB}" type="slidenum">
              <a:rPr lang="en-GB" smtClean="0"/>
              <a:pPr/>
              <a:t>10</a:t>
            </a:fld>
            <a:endParaRPr lang="en-GB" dirty="0"/>
          </a:p>
        </p:txBody>
      </p:sp>
    </p:spTree>
    <p:extLst>
      <p:ext uri="{BB962C8B-B14F-4D97-AF65-F5344CB8AC3E}">
        <p14:creationId xmlns:p14="http://schemas.microsoft.com/office/powerpoint/2010/main" val="3534268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 template slides for you to share your story of living with MS with stakeholders.</a:t>
            </a:r>
          </a:p>
        </p:txBody>
      </p:sp>
      <p:sp>
        <p:nvSpPr>
          <p:cNvPr id="4" name="Slide Number Placeholder 3"/>
          <p:cNvSpPr>
            <a:spLocks noGrp="1"/>
          </p:cNvSpPr>
          <p:nvPr>
            <p:ph type="sldNum" sz="quarter" idx="5"/>
          </p:nvPr>
        </p:nvSpPr>
        <p:spPr/>
        <p:txBody>
          <a:bodyPr/>
          <a:lstStyle/>
          <a:p>
            <a:fld id="{881ABC55-B5D7-43EE-B9CD-C822A77CEAAB}" type="slidenum">
              <a:rPr lang="en-GB" smtClean="0"/>
              <a:pPr/>
              <a:t>11</a:t>
            </a:fld>
            <a:endParaRPr lang="en-GB" dirty="0"/>
          </a:p>
        </p:txBody>
      </p:sp>
    </p:spTree>
    <p:extLst>
      <p:ext uri="{BB962C8B-B14F-4D97-AF65-F5344CB8AC3E}">
        <p14:creationId xmlns:p14="http://schemas.microsoft.com/office/powerpoint/2010/main" val="27144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 template slides for you to share your story of living with MS with stakeholders.</a:t>
            </a:r>
          </a:p>
        </p:txBody>
      </p:sp>
      <p:sp>
        <p:nvSpPr>
          <p:cNvPr id="4" name="Slide Number Placeholder 3"/>
          <p:cNvSpPr>
            <a:spLocks noGrp="1"/>
          </p:cNvSpPr>
          <p:nvPr>
            <p:ph type="sldNum" sz="quarter" idx="5"/>
          </p:nvPr>
        </p:nvSpPr>
        <p:spPr/>
        <p:txBody>
          <a:bodyPr/>
          <a:lstStyle/>
          <a:p>
            <a:fld id="{881ABC55-B5D7-43EE-B9CD-C822A77CEAAB}" type="slidenum">
              <a:rPr lang="en-GB" smtClean="0"/>
              <a:pPr/>
              <a:t>12</a:t>
            </a:fld>
            <a:endParaRPr lang="en-GB" dirty="0"/>
          </a:p>
        </p:txBody>
      </p:sp>
    </p:spTree>
    <p:extLst>
      <p:ext uri="{BB962C8B-B14F-4D97-AF65-F5344CB8AC3E}">
        <p14:creationId xmlns:p14="http://schemas.microsoft.com/office/powerpoint/2010/main" val="295160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more information on the research slides, please see the our ‘research story’ on </a:t>
            </a:r>
            <a:r>
              <a:rPr lang="en-GB" baseline="0" dirty="0" err="1"/>
              <a:t>VolWeb</a:t>
            </a:r>
            <a:r>
              <a:rPr lang="en-GB" baseline="0" dirty="0"/>
              <a:t>.</a:t>
            </a:r>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13</a:t>
            </a:fld>
            <a:endParaRPr lang="en-GB"/>
          </a:p>
        </p:txBody>
      </p:sp>
    </p:spTree>
    <p:extLst>
      <p:ext uri="{BB962C8B-B14F-4D97-AF65-F5344CB8AC3E}">
        <p14:creationId xmlns:p14="http://schemas.microsoft.com/office/powerpoint/2010/main" val="254143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comes from Alasdair</a:t>
            </a:r>
            <a:r>
              <a:rPr lang="en-US" baseline="0" dirty="0"/>
              <a:t> Coles, a leading voice in MS research from the University of Cambridge.</a:t>
            </a:r>
            <a:endParaRPr lang="en-US" dirty="0"/>
          </a:p>
        </p:txBody>
      </p:sp>
      <p:sp>
        <p:nvSpPr>
          <p:cNvPr id="4" name="Slide Number Placeholder 3"/>
          <p:cNvSpPr>
            <a:spLocks noGrp="1"/>
          </p:cNvSpPr>
          <p:nvPr>
            <p:ph type="sldNum" sz="quarter" idx="5"/>
          </p:nvPr>
        </p:nvSpPr>
        <p:spPr/>
        <p:txBody>
          <a:bodyPr/>
          <a:lstStyle/>
          <a:p>
            <a:fld id="{881ABC55-B5D7-43EE-B9CD-C822A77CEAAB}" type="slidenum">
              <a:rPr lang="en-GB" smtClean="0"/>
              <a:pPr/>
              <a:t>14</a:t>
            </a:fld>
            <a:endParaRPr lang="en-GB" dirty="0"/>
          </a:p>
        </p:txBody>
      </p:sp>
    </p:spTree>
    <p:extLst>
      <p:ext uri="{BB962C8B-B14F-4D97-AF65-F5344CB8AC3E}">
        <p14:creationId xmlns:p14="http://schemas.microsoft.com/office/powerpoint/2010/main" val="251302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Verdana" panose="020B0604030504040204" pitchFamily="34" charset="0"/>
                <a:ea typeface="+mn-ea"/>
                <a:cs typeface="Verdana" panose="020B0604030504040204" pitchFamily="34" charset="0"/>
              </a:rPr>
              <a:t>Research has got us to a critical point, and we can see a future where nobody needs to worry about their MS getting worse. </a:t>
            </a:r>
            <a:r>
              <a:rPr lang="en-GB" sz="1100" kern="1200" dirty="0">
                <a:solidFill>
                  <a:schemeClr val="tx1"/>
                </a:solidFill>
                <a:effectLst/>
                <a:latin typeface="Verdana" panose="020B0604030504040204" pitchFamily="34" charset="0"/>
                <a:ea typeface="+mn-ea"/>
                <a:cs typeface="Verdana" panose="020B0604030504040204" pitchFamily="34" charset="0"/>
              </a:rPr>
              <a:t>But we need to act now, because people with MS can’t wait.</a:t>
            </a:r>
          </a:p>
          <a:p>
            <a:r>
              <a:rPr lang="en-GB" sz="1100" kern="1200" dirty="0">
                <a:solidFill>
                  <a:schemeClr val="tx1"/>
                </a:solidFill>
                <a:effectLst/>
                <a:latin typeface="Verdana" panose="020B0604030504040204" pitchFamily="34" charset="0"/>
                <a:ea typeface="+mn-ea"/>
                <a:cs typeface="Verdana" panose="020B0604030504040204" pitchFamily="34" charset="0"/>
              </a:rPr>
              <a:t> </a:t>
            </a:r>
          </a:p>
          <a:p>
            <a:r>
              <a:rPr lang="en-GB" sz="1100" kern="1200" dirty="0">
                <a:solidFill>
                  <a:schemeClr val="tx1"/>
                </a:solidFill>
                <a:effectLst/>
                <a:latin typeface="Verdana" panose="020B0604030504040204" pitchFamily="34" charset="0"/>
                <a:ea typeface="+mn-ea"/>
                <a:cs typeface="Verdana" panose="020B0604030504040204" pitchFamily="34" charset="0"/>
              </a:rPr>
              <a:t>By 2025, we plan to be in the final stages of testing a range of treatments for everyone with MS.</a:t>
            </a:r>
          </a:p>
          <a:p>
            <a:r>
              <a:rPr lang="en-GB" sz="1100" kern="1200" dirty="0">
                <a:solidFill>
                  <a:schemeClr val="tx1"/>
                </a:solidFill>
                <a:effectLst/>
                <a:latin typeface="Verdana" panose="020B0604030504040204" pitchFamily="34" charset="0"/>
                <a:ea typeface="+mn-ea"/>
                <a:cs typeface="Verdana" panose="020B0604030504040204" pitchFamily="34" charset="0"/>
              </a:rPr>
              <a:t> </a:t>
            </a:r>
          </a:p>
          <a:p>
            <a:r>
              <a:rPr lang="en-GB" sz="1100" kern="1200" dirty="0">
                <a:solidFill>
                  <a:schemeClr val="tx1"/>
                </a:solidFill>
                <a:effectLst/>
                <a:latin typeface="Verdana" panose="020B0604030504040204" pitchFamily="34" charset="0"/>
                <a:ea typeface="+mn-ea"/>
                <a:cs typeface="Verdana" panose="020B0604030504040204" pitchFamily="34" charset="0"/>
              </a:rPr>
              <a:t>To fund this essential research we need to raise £100 million over ten years.</a:t>
            </a:r>
          </a:p>
          <a:p>
            <a:r>
              <a:rPr lang="en-GB" sz="1100" kern="1200" dirty="0">
                <a:solidFill>
                  <a:schemeClr val="tx1"/>
                </a:solidFill>
                <a:effectLst/>
                <a:latin typeface="Verdana" panose="020B0604030504040204" pitchFamily="34" charset="0"/>
                <a:ea typeface="+mn-ea"/>
                <a:cs typeface="Verdana" panose="020B0604030504040204" pitchFamily="34" charset="0"/>
              </a:rPr>
              <a:t> </a:t>
            </a:r>
          </a:p>
          <a:p>
            <a:r>
              <a:rPr lang="en-GB" sz="1100" kern="1200" dirty="0">
                <a:solidFill>
                  <a:schemeClr val="tx1"/>
                </a:solidFill>
                <a:effectLst/>
                <a:latin typeface="Verdana" panose="020B0604030504040204" pitchFamily="34" charset="0"/>
                <a:ea typeface="+mn-ea"/>
                <a:cs typeface="Verdana" panose="020B0604030504040204" pitchFamily="34" charset="0"/>
              </a:rPr>
              <a:t>With what we know, we can drastically reduce the impact of MS, so everyone can live their lives with more certainty and hope for the future.</a:t>
            </a:r>
          </a:p>
        </p:txBody>
      </p:sp>
      <p:sp>
        <p:nvSpPr>
          <p:cNvPr id="4" name="Slide Number Placeholder 3"/>
          <p:cNvSpPr>
            <a:spLocks noGrp="1"/>
          </p:cNvSpPr>
          <p:nvPr>
            <p:ph type="sldNum" sz="quarter" idx="5"/>
          </p:nvPr>
        </p:nvSpPr>
        <p:spPr/>
        <p:txBody>
          <a:bodyPr/>
          <a:lstStyle/>
          <a:p>
            <a:fld id="{881ABC55-B5D7-43EE-B9CD-C822A77CEAAB}" type="slidenum">
              <a:rPr lang="en-GB" smtClean="0"/>
              <a:pPr/>
              <a:t>15</a:t>
            </a:fld>
            <a:endParaRPr lang="en-GB" dirty="0"/>
          </a:p>
        </p:txBody>
      </p:sp>
    </p:spTree>
    <p:extLst>
      <p:ext uri="{BB962C8B-B14F-4D97-AF65-F5344CB8AC3E}">
        <p14:creationId xmlns:p14="http://schemas.microsoft.com/office/powerpoint/2010/main" val="1937536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Verdana" panose="020B0604030504040204" pitchFamily="34" charset="0"/>
                <a:ea typeface="+mn-ea"/>
                <a:cs typeface="Verdana" panose="020B0604030504040204" pitchFamily="34" charset="0"/>
              </a:rPr>
              <a:t>There are over a dozen licensed treatments for people with relapsing forms of MS, and some emerging for early active progressive MS. But there are still lots of people without treatment. Treatments that do exist only work on one aspect of MS: the immune system.</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US" sz="1100" kern="1200" dirty="0">
                <a:solidFill>
                  <a:schemeClr val="tx1"/>
                </a:solidFill>
                <a:effectLst/>
                <a:latin typeface="Verdana" panose="020B0604030504040204" pitchFamily="34" charset="0"/>
                <a:ea typeface="+mn-ea"/>
                <a:cs typeface="Verdana" panose="020B0604030504040204" pitchFamily="34" charset="0"/>
              </a:rPr>
              <a:t> </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GB" sz="1100" kern="1200" dirty="0">
                <a:solidFill>
                  <a:schemeClr val="tx1"/>
                </a:solidFill>
                <a:effectLst/>
                <a:latin typeface="Verdana" panose="020B0604030504040204" pitchFamily="34" charset="0"/>
                <a:ea typeface="+mn-ea"/>
                <a:cs typeface="Verdana" panose="020B0604030504040204" pitchFamily="34" charset="0"/>
              </a:rPr>
              <a:t>To help people at every stage of MS we need to stop MS progression</a:t>
            </a:r>
            <a:r>
              <a:rPr lang="en-US" sz="1100" kern="1200" dirty="0">
                <a:solidFill>
                  <a:schemeClr val="tx1"/>
                </a:solidFill>
                <a:effectLst/>
                <a:latin typeface="Verdana" panose="020B0604030504040204" pitchFamily="34" charset="0"/>
                <a:ea typeface="+mn-ea"/>
                <a:cs typeface="Verdana" panose="020B0604030504040204" pitchFamily="34" charset="0"/>
              </a:rPr>
              <a:t>.</a:t>
            </a:r>
            <a:endParaRPr lang="en-GB" sz="1100" kern="1200" dirty="0">
              <a:solidFill>
                <a:schemeClr val="tx1"/>
              </a:solidFill>
              <a:effectLst/>
              <a:latin typeface="Verdana" panose="020B0604030504040204" pitchFamily="34" charset="0"/>
              <a:ea typeface="+mn-ea"/>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16</a:t>
            </a:fld>
            <a:endParaRPr lang="en-GB" dirty="0"/>
          </a:p>
        </p:txBody>
      </p:sp>
    </p:spTree>
    <p:extLst>
      <p:ext uri="{BB962C8B-B14F-4D97-AF65-F5344CB8AC3E}">
        <p14:creationId xmlns:p14="http://schemas.microsoft.com/office/powerpoint/2010/main" val="422481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Verdana" panose="020B0604030504040204" pitchFamily="34" charset="0"/>
                <a:ea typeface="+mn-ea"/>
                <a:cs typeface="Verdana" panose="020B0604030504040204" pitchFamily="34" charset="0"/>
              </a:rPr>
              <a:t>Learning exactly what goes wrong in MS is enabling us to develop strategies to stop that from happening.</a:t>
            </a:r>
          </a:p>
          <a:p>
            <a:endParaRPr lang="en-US" sz="1100" kern="1200" dirty="0">
              <a:solidFill>
                <a:schemeClr val="tx1"/>
              </a:solidFill>
              <a:effectLst/>
              <a:latin typeface="Verdana" panose="020B0604030504040204" pitchFamily="34" charset="0"/>
              <a:ea typeface="+mn-ea"/>
              <a:cs typeface="Verdana" panose="020B0604030504040204" pitchFamily="34" charset="0"/>
            </a:endParaRPr>
          </a:p>
          <a:p>
            <a:r>
              <a:rPr lang="en-US" sz="1100" b="0" kern="1200" dirty="0">
                <a:solidFill>
                  <a:schemeClr val="tx1"/>
                </a:solidFill>
                <a:effectLst/>
                <a:latin typeface="Verdana" panose="020B0604030504040204" pitchFamily="34" charset="0"/>
                <a:ea typeface="+mn-ea"/>
                <a:cs typeface="Verdana" panose="020B0604030504040204" pitchFamily="34" charset="0"/>
              </a:rPr>
              <a:t>Two critical things we have learned:</a:t>
            </a:r>
            <a:endParaRPr lang="en-GB" sz="1100" b="0" kern="1200" dirty="0">
              <a:solidFill>
                <a:schemeClr val="tx1"/>
              </a:solidFill>
              <a:effectLst/>
              <a:latin typeface="Verdana" panose="020B0604030504040204" pitchFamily="34" charset="0"/>
              <a:ea typeface="+mn-ea"/>
              <a:cs typeface="Verdana" panose="020B0604030504040204" pitchFamily="34" charset="0"/>
            </a:endParaRPr>
          </a:p>
          <a:p>
            <a:r>
              <a:rPr lang="en-US" sz="1100" b="1" kern="1200" dirty="0">
                <a:solidFill>
                  <a:schemeClr val="tx1"/>
                </a:solidFill>
                <a:effectLst/>
                <a:latin typeface="Verdana" panose="020B0604030504040204" pitchFamily="34" charset="0"/>
                <a:ea typeface="+mn-ea"/>
                <a:cs typeface="Verdana" panose="020B0604030504040204" pitchFamily="34" charset="0"/>
              </a:rPr>
              <a:t> </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US" sz="1100" b="1" kern="1200" dirty="0">
                <a:solidFill>
                  <a:schemeClr val="tx1"/>
                </a:solidFill>
                <a:effectLst/>
                <a:latin typeface="Verdana" panose="020B0604030504040204" pitchFamily="34" charset="0"/>
                <a:ea typeface="+mn-ea"/>
                <a:cs typeface="Verdana" panose="020B0604030504040204" pitchFamily="34" charset="0"/>
              </a:rPr>
              <a:t>Myelin damage</a:t>
            </a:r>
          </a:p>
          <a:p>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US" sz="1100" kern="1200" dirty="0">
                <a:solidFill>
                  <a:schemeClr val="tx1"/>
                </a:solidFill>
                <a:effectLst/>
                <a:latin typeface="Verdana" panose="020B0604030504040204" pitchFamily="34" charset="0"/>
                <a:ea typeface="+mn-ea"/>
                <a:cs typeface="Verdana" panose="020B0604030504040204" pitchFamily="34" charset="0"/>
              </a:rPr>
              <a:t>When myelin is damaged it stops our nerves working properly. Messages from the brain and spinal cord to the rest of the body are disrupted, resulting in the many varied symptoms of MS.</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US" sz="1100" b="1" kern="1200" dirty="0">
                <a:solidFill>
                  <a:schemeClr val="tx1"/>
                </a:solidFill>
                <a:effectLst/>
                <a:latin typeface="Verdana" panose="020B0604030504040204" pitchFamily="34" charset="0"/>
                <a:ea typeface="+mn-ea"/>
                <a:cs typeface="Verdana" panose="020B0604030504040204" pitchFamily="34" charset="0"/>
              </a:rPr>
              <a:t> </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US" sz="1100" b="1" kern="1200" dirty="0">
                <a:solidFill>
                  <a:schemeClr val="tx1"/>
                </a:solidFill>
                <a:effectLst/>
                <a:latin typeface="Verdana" panose="020B0604030504040204" pitchFamily="34" charset="0"/>
                <a:ea typeface="+mn-ea"/>
                <a:cs typeface="Verdana" panose="020B0604030504040204" pitchFamily="34" charset="0"/>
              </a:rPr>
              <a:t>Nerve loss</a:t>
            </a:r>
          </a:p>
          <a:p>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US" sz="1100" kern="1200" dirty="0">
                <a:solidFill>
                  <a:schemeClr val="tx1"/>
                </a:solidFill>
                <a:effectLst/>
                <a:latin typeface="Verdana" panose="020B0604030504040204" pitchFamily="34" charset="0"/>
                <a:ea typeface="+mn-ea"/>
                <a:cs typeface="Verdana" panose="020B0604030504040204" pitchFamily="34" charset="0"/>
              </a:rPr>
              <a:t>Once a nerve cell is lost it can’t be replaced, although our brain will try to manage without it. To slow or stop progression, we need to develop treatments that protect the nerves from further damage.</a:t>
            </a:r>
          </a:p>
        </p:txBody>
      </p:sp>
      <p:sp>
        <p:nvSpPr>
          <p:cNvPr id="4" name="Slide Number Placeholder 3"/>
          <p:cNvSpPr>
            <a:spLocks noGrp="1"/>
          </p:cNvSpPr>
          <p:nvPr>
            <p:ph type="sldNum" sz="quarter" idx="10"/>
          </p:nvPr>
        </p:nvSpPr>
        <p:spPr/>
        <p:txBody>
          <a:bodyPr/>
          <a:lstStyle/>
          <a:p>
            <a:fld id="{881ABC55-B5D7-43EE-B9CD-C822A77CEAAB}" type="slidenum">
              <a:rPr lang="en-GB" smtClean="0"/>
              <a:pPr/>
              <a:t>17</a:t>
            </a:fld>
            <a:endParaRPr lang="en-GB" dirty="0"/>
          </a:p>
        </p:txBody>
      </p:sp>
    </p:spTree>
    <p:extLst>
      <p:ext uri="{BB962C8B-B14F-4D97-AF65-F5344CB8AC3E}">
        <p14:creationId xmlns:p14="http://schemas.microsoft.com/office/powerpoint/2010/main" val="1187622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Verdana" panose="020B0604030504040204" pitchFamily="34" charset="0"/>
                <a:ea typeface="+mn-ea"/>
                <a:cs typeface="Verdana" panose="020B0604030504040204" pitchFamily="34" charset="0"/>
              </a:rPr>
              <a:t>We are translating what we know about stopping immune attacks, repairing myelin, and protecting nerves into ways to find treatments that slow or stop MS progressing.</a:t>
            </a:r>
          </a:p>
          <a:p>
            <a:r>
              <a:rPr lang="en-GB" sz="1100" kern="1200" dirty="0">
                <a:solidFill>
                  <a:schemeClr val="tx1"/>
                </a:solidFill>
                <a:effectLst/>
                <a:latin typeface="Verdana" panose="020B0604030504040204" pitchFamily="34" charset="0"/>
                <a:ea typeface="+mn-ea"/>
                <a:cs typeface="Verdana" panose="020B0604030504040204" pitchFamily="34" charset="0"/>
              </a:rPr>
              <a:t> </a:t>
            </a:r>
          </a:p>
          <a:p>
            <a:r>
              <a:rPr lang="en-GB" sz="1100" b="1" kern="1200" dirty="0">
                <a:solidFill>
                  <a:schemeClr val="tx1"/>
                </a:solidFill>
                <a:effectLst/>
                <a:latin typeface="Verdana" panose="020B0604030504040204" pitchFamily="34" charset="0"/>
                <a:ea typeface="+mn-ea"/>
                <a:cs typeface="Verdana" panose="020B0604030504040204" pitchFamily="34" charset="0"/>
              </a:rPr>
              <a:t>Three steps to Stop MS</a:t>
            </a:r>
          </a:p>
          <a:p>
            <a:r>
              <a:rPr lang="en-GB" sz="1100" b="1" kern="1200" dirty="0">
                <a:solidFill>
                  <a:schemeClr val="tx1"/>
                </a:solidFill>
                <a:effectLst/>
                <a:latin typeface="Verdana" panose="020B0604030504040204" pitchFamily="34" charset="0"/>
                <a:ea typeface="+mn-ea"/>
                <a:cs typeface="Verdana" panose="020B0604030504040204" pitchFamily="34" charset="0"/>
              </a:rPr>
              <a:t> </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pPr lvl="0"/>
            <a:r>
              <a:rPr lang="en-GB" sz="1100" b="1" kern="1200" dirty="0">
                <a:solidFill>
                  <a:schemeClr val="tx1"/>
                </a:solidFill>
                <a:effectLst/>
                <a:latin typeface="Verdana" panose="020B0604030504040204" pitchFamily="34" charset="0"/>
                <a:ea typeface="+mn-ea"/>
                <a:cs typeface="Verdana" panose="020B0604030504040204" pitchFamily="34" charset="0"/>
              </a:rPr>
              <a:t>Stop immune attacks</a:t>
            </a:r>
          </a:p>
          <a:p>
            <a:pPr lvl="0"/>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GB" sz="1100" kern="1200" dirty="0">
                <a:solidFill>
                  <a:schemeClr val="tx1"/>
                </a:solidFill>
                <a:effectLst/>
                <a:latin typeface="Verdana" panose="020B0604030504040204" pitchFamily="34" charset="0"/>
                <a:ea typeface="+mn-ea"/>
                <a:cs typeface="Verdana" panose="020B0604030504040204" pitchFamily="34" charset="0"/>
              </a:rPr>
              <a:t>The initial immune system attack is what damages myelin and causes the symptoms of relapsing MS. This is what existing disease modifying therapies (DMTs) focus on.</a:t>
            </a:r>
          </a:p>
          <a:p>
            <a:r>
              <a:rPr lang="en-GB" sz="1100" kern="1200" dirty="0">
                <a:solidFill>
                  <a:schemeClr val="tx1"/>
                </a:solidFill>
                <a:effectLst/>
                <a:latin typeface="Verdana" panose="020B0604030504040204" pitchFamily="34" charset="0"/>
                <a:ea typeface="+mn-ea"/>
                <a:cs typeface="Verdana" panose="020B0604030504040204" pitchFamily="34" charset="0"/>
              </a:rPr>
              <a:t> </a:t>
            </a:r>
          </a:p>
          <a:p>
            <a:pPr lvl="0"/>
            <a:r>
              <a:rPr lang="en-GB" sz="1100" b="1" kern="1200" dirty="0">
                <a:solidFill>
                  <a:schemeClr val="tx1"/>
                </a:solidFill>
                <a:effectLst/>
                <a:latin typeface="Verdana" panose="020B0604030504040204" pitchFamily="34" charset="0"/>
                <a:ea typeface="+mn-ea"/>
                <a:cs typeface="Verdana" panose="020B0604030504040204" pitchFamily="34" charset="0"/>
              </a:rPr>
              <a:t>Repair myelin</a:t>
            </a:r>
          </a:p>
          <a:p>
            <a:pPr lvl="0"/>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GB" sz="1100" kern="1200" dirty="0">
                <a:solidFill>
                  <a:schemeClr val="tx1"/>
                </a:solidFill>
                <a:effectLst/>
                <a:latin typeface="Verdana" panose="020B0604030504040204" pitchFamily="34" charset="0"/>
                <a:ea typeface="+mn-ea"/>
                <a:cs typeface="Verdana" panose="020B0604030504040204" pitchFamily="34" charset="0"/>
              </a:rPr>
              <a:t>Our researchers have identified ways for the brain to repair myelin. We are working to translate these discoveries into a potential treatment that can be taken into clinical trials.</a:t>
            </a:r>
          </a:p>
          <a:p>
            <a:r>
              <a:rPr lang="en-GB" sz="1100" kern="1200" dirty="0">
                <a:solidFill>
                  <a:schemeClr val="tx1"/>
                </a:solidFill>
                <a:effectLst/>
                <a:latin typeface="Verdana" panose="020B0604030504040204" pitchFamily="34" charset="0"/>
                <a:ea typeface="+mn-ea"/>
                <a:cs typeface="Verdana" panose="020B0604030504040204" pitchFamily="34" charset="0"/>
              </a:rPr>
              <a:t> </a:t>
            </a:r>
          </a:p>
          <a:p>
            <a:pPr lvl="0"/>
            <a:r>
              <a:rPr lang="en-GB" sz="1100" b="1" kern="1200" dirty="0">
                <a:solidFill>
                  <a:schemeClr val="tx1"/>
                </a:solidFill>
                <a:effectLst/>
                <a:latin typeface="Verdana" panose="020B0604030504040204" pitchFamily="34" charset="0"/>
                <a:ea typeface="+mn-ea"/>
                <a:cs typeface="Verdana" panose="020B0604030504040204" pitchFamily="34" charset="0"/>
              </a:rPr>
              <a:t>Protect nerves from damage</a:t>
            </a:r>
          </a:p>
          <a:p>
            <a:pPr lvl="0"/>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GB" sz="1100" kern="1200" dirty="0">
                <a:solidFill>
                  <a:schemeClr val="tx1"/>
                </a:solidFill>
                <a:effectLst/>
                <a:latin typeface="Verdana" panose="020B0604030504040204" pitchFamily="34" charset="0"/>
                <a:ea typeface="+mn-ea"/>
                <a:cs typeface="Verdana" panose="020B0604030504040204" pitchFamily="34" charset="0"/>
              </a:rPr>
              <a:t>We now know more about how nerves are damaged in MS, and can look into potential new drug targets to keep nerves strong and resilient.</a:t>
            </a:r>
          </a:p>
        </p:txBody>
      </p:sp>
      <p:sp>
        <p:nvSpPr>
          <p:cNvPr id="4" name="Slide Number Placeholder 3"/>
          <p:cNvSpPr>
            <a:spLocks noGrp="1"/>
          </p:cNvSpPr>
          <p:nvPr>
            <p:ph type="sldNum" sz="quarter" idx="10"/>
          </p:nvPr>
        </p:nvSpPr>
        <p:spPr/>
        <p:txBody>
          <a:bodyPr/>
          <a:lstStyle/>
          <a:p>
            <a:fld id="{881ABC55-B5D7-43EE-B9CD-C822A77CEAAB}" type="slidenum">
              <a:rPr lang="en-GB" smtClean="0"/>
              <a:pPr/>
              <a:t>18</a:t>
            </a:fld>
            <a:endParaRPr lang="en-GB" dirty="0"/>
          </a:p>
        </p:txBody>
      </p:sp>
    </p:spTree>
    <p:extLst>
      <p:ext uri="{BB962C8B-B14F-4D97-AF65-F5344CB8AC3E}">
        <p14:creationId xmlns:p14="http://schemas.microsoft.com/office/powerpoint/2010/main" val="1723184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Verdana" panose="020B0604030504040204" pitchFamily="34" charset="0"/>
                <a:ea typeface="+mn-ea"/>
                <a:cs typeface="Verdana" panose="020B0604030504040204" pitchFamily="34" charset="0"/>
              </a:rPr>
              <a:t>We can see a future where nobody needs to worry about MS getting worse. </a:t>
            </a:r>
            <a:r>
              <a:rPr lang="en-US" sz="1100" kern="1200" dirty="0">
                <a:solidFill>
                  <a:schemeClr val="tx1"/>
                </a:solidFill>
                <a:effectLst/>
                <a:latin typeface="Verdana" panose="020B0604030504040204" pitchFamily="34" charset="0"/>
                <a:ea typeface="+mn-ea"/>
                <a:cs typeface="Verdana" panose="020B0604030504040204" pitchFamily="34" charset="0"/>
              </a:rPr>
              <a:t>The money we raise will fund critical research projects including: </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US" sz="1100" kern="1200" dirty="0">
                <a:solidFill>
                  <a:schemeClr val="tx1"/>
                </a:solidFill>
                <a:effectLst/>
                <a:latin typeface="Verdana" panose="020B0604030504040204" pitchFamily="34" charset="0"/>
                <a:ea typeface="+mn-ea"/>
                <a:cs typeface="Verdana" panose="020B0604030504040204" pitchFamily="34" charset="0"/>
              </a:rPr>
              <a:t> </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pPr lvl="0"/>
            <a:r>
              <a:rPr lang="en-US" sz="1100" kern="1200" dirty="0">
                <a:solidFill>
                  <a:schemeClr val="tx1"/>
                </a:solidFill>
                <a:effectLst/>
                <a:latin typeface="Verdana" panose="020B0604030504040204" pitchFamily="34" charset="0"/>
                <a:ea typeface="+mn-ea"/>
                <a:cs typeface="Verdana" panose="020B0604030504040204" pitchFamily="34" charset="0"/>
              </a:rPr>
              <a:t>A first-of-its-kind MS clinical trials platform to </a:t>
            </a:r>
            <a:r>
              <a:rPr lang="en-GB" sz="1100" kern="1200" dirty="0">
                <a:solidFill>
                  <a:schemeClr val="tx1"/>
                </a:solidFill>
                <a:effectLst/>
                <a:latin typeface="Verdana" panose="020B0604030504040204" pitchFamily="34" charset="0"/>
                <a:ea typeface="+mn-ea"/>
                <a:cs typeface="Verdana" panose="020B0604030504040204" pitchFamily="34" charset="0"/>
              </a:rPr>
              <a:t>to test and deliver effective treatments for people with progressive MS as quickly as possible.</a:t>
            </a:r>
            <a:r>
              <a:rPr lang="en-US" sz="1100" kern="1200" dirty="0">
                <a:solidFill>
                  <a:schemeClr val="tx1"/>
                </a:solidFill>
                <a:effectLst/>
                <a:latin typeface="Verdana" panose="020B0604030504040204" pitchFamily="34" charset="0"/>
                <a:ea typeface="+mn-ea"/>
                <a:cs typeface="Verdana" panose="020B0604030504040204" pitchFamily="34" charset="0"/>
              </a:rPr>
              <a:t>This is currently being designed and developed by an Expert Consortium of the brightest minds in science.</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GB" sz="1100" kern="1200" dirty="0">
                <a:solidFill>
                  <a:schemeClr val="tx1"/>
                </a:solidFill>
                <a:effectLst/>
                <a:latin typeface="Verdana" panose="020B0604030504040204" pitchFamily="34" charset="0"/>
                <a:ea typeface="+mn-ea"/>
                <a:cs typeface="Verdana" panose="020B0604030504040204" pitchFamily="34" charset="0"/>
              </a:rPr>
              <a:t> </a:t>
            </a:r>
          </a:p>
          <a:p>
            <a:pPr lvl="0"/>
            <a:r>
              <a:rPr lang="en-US" sz="1100" kern="1200" dirty="0">
                <a:solidFill>
                  <a:schemeClr val="tx1"/>
                </a:solidFill>
                <a:effectLst/>
                <a:latin typeface="Verdana" panose="020B0604030504040204" pitchFamily="34" charset="0"/>
                <a:ea typeface="+mn-ea"/>
                <a:cs typeface="Verdana" panose="020B0604030504040204" pitchFamily="34" charset="0"/>
              </a:rPr>
              <a:t>Funding more innovative and groundbreaking projects in the UK through our responsive grant round and fellowships that support the best MS researchers</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r>
              <a:rPr lang="en-US" sz="1100" kern="1200" dirty="0">
                <a:solidFill>
                  <a:schemeClr val="tx1"/>
                </a:solidFill>
                <a:effectLst/>
                <a:latin typeface="Verdana" panose="020B0604030504040204" pitchFamily="34" charset="0"/>
                <a:ea typeface="+mn-ea"/>
                <a:cs typeface="Verdana" panose="020B0604030504040204" pitchFamily="34" charset="0"/>
              </a:rPr>
              <a:t> </a:t>
            </a:r>
            <a:endParaRPr lang="en-GB" sz="1100" kern="1200" dirty="0">
              <a:solidFill>
                <a:schemeClr val="tx1"/>
              </a:solidFill>
              <a:effectLst/>
              <a:latin typeface="Verdana" panose="020B0604030504040204" pitchFamily="34" charset="0"/>
              <a:ea typeface="+mn-ea"/>
              <a:cs typeface="Verdana" panose="020B0604030504040204" pitchFamily="34" charset="0"/>
            </a:endParaRPr>
          </a:p>
          <a:p>
            <a:pPr lvl="0"/>
            <a:r>
              <a:rPr lang="en-US" sz="1100" kern="1200" dirty="0">
                <a:solidFill>
                  <a:schemeClr val="tx1"/>
                </a:solidFill>
                <a:effectLst/>
                <a:latin typeface="Verdana" panose="020B0604030504040204" pitchFamily="34" charset="0"/>
                <a:ea typeface="+mn-ea"/>
                <a:cs typeface="Verdana" panose="020B0604030504040204" pitchFamily="34" charset="0"/>
              </a:rPr>
              <a:t>Supporting vital research infrastructure and </a:t>
            </a:r>
            <a:r>
              <a:rPr lang="en-US" sz="1100" kern="1200" dirty="0" err="1">
                <a:solidFill>
                  <a:schemeClr val="tx1"/>
                </a:solidFill>
                <a:effectLst/>
                <a:latin typeface="Verdana" panose="020B0604030504040204" pitchFamily="34" charset="0"/>
                <a:ea typeface="+mn-ea"/>
                <a:cs typeface="Verdana" panose="020B0604030504040204" pitchFamily="34" charset="0"/>
              </a:rPr>
              <a:t>programmes</a:t>
            </a:r>
            <a:r>
              <a:rPr lang="en-US" sz="1100" kern="1200" dirty="0">
                <a:solidFill>
                  <a:schemeClr val="tx1"/>
                </a:solidFill>
                <a:effectLst/>
                <a:latin typeface="Verdana" panose="020B0604030504040204" pitchFamily="34" charset="0"/>
                <a:ea typeface="+mn-ea"/>
                <a:cs typeface="Verdana" panose="020B0604030504040204" pitchFamily="34" charset="0"/>
              </a:rPr>
              <a:t> like the MS Society Tissue Bank, the MS Society Cambridge Centre for Myelin Repair, the MS Society Edinburgh Centre for MS Research, and the UK MS Register</a:t>
            </a:r>
            <a:endParaRPr lang="en-GB" sz="1100" kern="1200" dirty="0">
              <a:solidFill>
                <a:schemeClr val="tx1"/>
              </a:solidFill>
              <a:effectLst/>
              <a:latin typeface="Verdana" panose="020B0604030504040204" pitchFamily="34" charset="0"/>
              <a:ea typeface="+mn-ea"/>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19</a:t>
            </a:fld>
            <a:endParaRPr lang="en-GB" dirty="0"/>
          </a:p>
        </p:txBody>
      </p:sp>
    </p:spTree>
    <p:extLst>
      <p:ext uri="{BB962C8B-B14F-4D97-AF65-F5344CB8AC3E}">
        <p14:creationId xmlns:p14="http://schemas.microsoft.com/office/powerpoint/2010/main" val="130137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more information about the Stop MS research, please see the our ‘research story’ on </a:t>
            </a:r>
            <a:r>
              <a:rPr lang="en-GB" baseline="0" dirty="0" err="1"/>
              <a:t>VolWeb</a:t>
            </a:r>
            <a:r>
              <a:rPr lang="en-GB" baseline="0" dirty="0"/>
              <a:t>.</a:t>
            </a:r>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a:t>
            </a:fld>
            <a:endParaRPr lang="en-GB"/>
          </a:p>
        </p:txBody>
      </p:sp>
    </p:spTree>
    <p:extLst>
      <p:ext uri="{BB962C8B-B14F-4D97-AF65-F5344CB8AC3E}">
        <p14:creationId xmlns:p14="http://schemas.microsoft.com/office/powerpoint/2010/main" val="313128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1ABC55-B5D7-43EE-B9CD-C822A77CEAAB}" type="slidenum">
              <a:rPr lang="en-GB" smtClean="0"/>
              <a:pPr/>
              <a:t>20</a:t>
            </a:fld>
            <a:endParaRPr lang="en-GB"/>
          </a:p>
        </p:txBody>
      </p:sp>
    </p:spTree>
    <p:extLst>
      <p:ext uri="{BB962C8B-B14F-4D97-AF65-F5344CB8AC3E}">
        <p14:creationId xmlns:p14="http://schemas.microsoft.com/office/powerpoint/2010/main" val="1638393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u="none" strike="noStrike" kern="1200" baseline="0" dirty="0">
                <a:solidFill>
                  <a:schemeClr val="tx1"/>
                </a:solidFill>
                <a:latin typeface="Verdana" panose="020B0604030504040204" pitchFamily="34" charset="0"/>
                <a:ea typeface="+mn-ea"/>
                <a:cs typeface="Verdana" panose="020B0604030504040204" pitchFamily="34" charset="0"/>
              </a:rPr>
              <a:t>MS research is ready, and so are we.</a:t>
            </a:r>
            <a:endParaRPr lang="en-GB" sz="1000" kern="1200" dirty="0">
              <a:solidFill>
                <a:schemeClr val="tx1"/>
              </a:solidFill>
              <a:effectLst/>
              <a:latin typeface="Verdana" panose="020B0604030504040204" pitchFamily="34" charset="0"/>
              <a:ea typeface="+mn-ea"/>
              <a:cs typeface="Verdana" panose="020B0604030504040204" pitchFamily="34" charset="0"/>
            </a:endParaRPr>
          </a:p>
          <a:p>
            <a:pPr marL="0" lvl="0" indent="0">
              <a:buFont typeface="Arial" panose="020B0604020202020204" pitchFamily="34" charset="0"/>
              <a:buNone/>
            </a:pPr>
            <a:endParaRPr lang="en-GB" sz="1000" kern="1200" dirty="0">
              <a:solidFill>
                <a:schemeClr val="tx1"/>
              </a:solidFill>
              <a:effectLst/>
              <a:latin typeface="Verdana" panose="020B0604030504040204" pitchFamily="34" charset="0"/>
              <a:ea typeface="+mn-ea"/>
              <a:cs typeface="Verdana" panose="020B0604030504040204" pitchFamily="34" charset="0"/>
            </a:endParaRPr>
          </a:p>
          <a:p>
            <a:pPr marL="0" lvl="0" indent="0">
              <a:buFont typeface="Arial" panose="020B0604020202020204" pitchFamily="34" charset="0"/>
              <a:buNone/>
            </a:pPr>
            <a:r>
              <a:rPr lang="en-GB" sz="1000" kern="1200" dirty="0">
                <a:solidFill>
                  <a:schemeClr val="tx1"/>
                </a:solidFill>
                <a:effectLst/>
                <a:latin typeface="Verdana" panose="020B0604030504040204" pitchFamily="34" charset="0"/>
                <a:ea typeface="+mn-ea"/>
                <a:cs typeface="Verdana" panose="020B0604030504040204" pitchFamily="34" charset="0"/>
              </a:rPr>
              <a:t>You</a:t>
            </a:r>
            <a:r>
              <a:rPr lang="en-GB" sz="1000" kern="1200" baseline="0" dirty="0">
                <a:solidFill>
                  <a:schemeClr val="tx1"/>
                </a:solidFill>
                <a:effectLst/>
                <a:latin typeface="Verdana" panose="020B0604030504040204" pitchFamily="34" charset="0"/>
                <a:ea typeface="+mn-ea"/>
                <a:cs typeface="Verdana" panose="020B0604030504040204" pitchFamily="34" charset="0"/>
              </a:rPr>
              <a:t> can find the </a:t>
            </a:r>
            <a:r>
              <a:rPr lang="en-GB" sz="1000" kern="1200" baseline="0" dirty="0" smtClean="0">
                <a:solidFill>
                  <a:schemeClr val="tx1"/>
                </a:solidFill>
                <a:effectLst/>
                <a:latin typeface="Verdana" panose="020B0604030504040204" pitchFamily="34" charset="0"/>
                <a:ea typeface="+mn-ea"/>
                <a:cs typeface="Verdana" panose="020B0604030504040204" pitchFamily="34" charset="0"/>
              </a:rPr>
              <a:t>film here.  You can also embed it into the slides if that works better for you.</a:t>
            </a:r>
          </a:p>
          <a:p>
            <a:pPr marL="0" lvl="0" indent="0">
              <a:buFont typeface="Arial" panose="020B0604020202020204" pitchFamily="34" charset="0"/>
              <a:buNone/>
            </a:pPr>
            <a:endParaRPr lang="en-GB" sz="1000" kern="1200" baseline="0" dirty="0" smtClean="0">
              <a:solidFill>
                <a:schemeClr val="tx1"/>
              </a:solidFill>
              <a:effectLst/>
              <a:latin typeface="Verdana" panose="020B0604030504040204" pitchFamily="34" charset="0"/>
              <a:ea typeface="+mn-ea"/>
              <a:cs typeface="Verdana" panose="020B0604030504040204" pitchFamily="34" charset="0"/>
            </a:endParaRPr>
          </a:p>
          <a:p>
            <a:pPr marL="0" lvl="0" indent="0">
              <a:buFont typeface="Arial" panose="020B0604020202020204" pitchFamily="34" charset="0"/>
              <a:buNone/>
            </a:pPr>
            <a:r>
              <a:rPr lang="en-GB" sz="1000" dirty="0" smtClean="0">
                <a:hlinkClick r:id="rId3"/>
              </a:rPr>
              <a:t>https://www.youtube.com/watch?v=BSiSiQKssno</a:t>
            </a:r>
            <a:endParaRPr lang="en-GB" sz="1000" kern="1200" dirty="0">
              <a:solidFill>
                <a:schemeClr val="tx1"/>
              </a:solidFill>
              <a:effectLst/>
              <a:latin typeface="Verdana" panose="020B0604030504040204" pitchFamily="34" charset="0"/>
              <a:ea typeface="+mn-ea"/>
              <a:cs typeface="Verdana" panose="020B0604030504040204" pitchFamily="34" charset="0"/>
            </a:endParaRPr>
          </a:p>
          <a:p>
            <a:pPr marL="0" lvl="0" indent="0">
              <a:buFont typeface="Arial" panose="020B0604020202020204" pitchFamily="34" charset="0"/>
              <a:buNone/>
            </a:pPr>
            <a:endParaRPr lang="en-GB" sz="1000" kern="1200" dirty="0">
              <a:solidFill>
                <a:schemeClr val="tx1"/>
              </a:solidFill>
              <a:effectLst/>
              <a:latin typeface="Verdana" panose="020B0604030504040204" pitchFamily="34" charset="0"/>
              <a:ea typeface="+mn-ea"/>
              <a:cs typeface="Verdana" panose="020B0604030504040204" pitchFamily="34" charset="0"/>
            </a:endParaRPr>
          </a:p>
          <a:p>
            <a:pPr marL="0" lvl="0" indent="0">
              <a:buFont typeface="Arial" panose="020B0604020202020204" pitchFamily="34" charset="0"/>
              <a:buNone/>
            </a:pPr>
            <a:r>
              <a:rPr lang="en-GB" sz="1000" kern="1200" dirty="0">
                <a:solidFill>
                  <a:schemeClr val="tx1"/>
                </a:solidFill>
                <a:effectLst/>
                <a:latin typeface="Verdana" panose="020B0604030504040204" pitchFamily="34" charset="0"/>
                <a:ea typeface="+mn-ea"/>
                <a:cs typeface="Verdana" panose="020B0604030504040204" pitchFamily="34" charset="0"/>
              </a:rPr>
              <a:t>The</a:t>
            </a:r>
            <a:r>
              <a:rPr lang="en-GB" sz="1000" kern="1200" baseline="0" dirty="0">
                <a:solidFill>
                  <a:schemeClr val="tx1"/>
                </a:solidFill>
                <a:effectLst/>
                <a:latin typeface="Verdana" panose="020B0604030504040204" pitchFamily="34" charset="0"/>
                <a:ea typeface="+mn-ea"/>
                <a:cs typeface="Verdana" panose="020B0604030504040204" pitchFamily="34" charset="0"/>
              </a:rPr>
              <a:t> film features four people with MS who you will see lots of throughout the appeal.  They are people living with MS from across the country.</a:t>
            </a:r>
            <a:endParaRPr lang="en-GB" sz="1000" kern="1200" dirty="0">
              <a:solidFill>
                <a:schemeClr val="tx1"/>
              </a:solidFill>
              <a:effectLst/>
              <a:latin typeface="Verdana" panose="020B0604030504040204" pitchFamily="34" charset="0"/>
              <a:ea typeface="+mn-ea"/>
              <a:cs typeface="Verdana" panose="020B0604030504040204" pitchFamily="34" charset="0"/>
            </a:endParaRPr>
          </a:p>
          <a:p>
            <a:pPr marL="0" lvl="0" indent="0">
              <a:buFont typeface="Arial" panose="020B0604020202020204" pitchFamily="34" charset="0"/>
              <a:buNone/>
            </a:pPr>
            <a:endParaRPr lang="en-GB" sz="1000" kern="1200" dirty="0">
              <a:solidFill>
                <a:schemeClr val="tx1"/>
              </a:solidFill>
              <a:effectLst/>
              <a:latin typeface="Verdana" panose="020B0604030504040204" pitchFamily="34" charset="0"/>
              <a:ea typeface="+mn-ea"/>
              <a:cs typeface="Verdana" panose="020B0604030504040204" pitchFamily="34" charset="0"/>
            </a:endParaRPr>
          </a:p>
          <a:p>
            <a:pPr marL="171450" lvl="0" indent="-171450">
              <a:buFont typeface="Arial" panose="020B0604020202020204" pitchFamily="34" charset="0"/>
              <a:buChar char="•"/>
            </a:pPr>
            <a:r>
              <a:rPr lang="en-GB" sz="1000" kern="1200" dirty="0">
                <a:solidFill>
                  <a:schemeClr val="tx1"/>
                </a:solidFill>
                <a:effectLst/>
                <a:latin typeface="Verdana" panose="020B0604030504040204" pitchFamily="34" charset="0"/>
                <a:ea typeface="+mn-ea"/>
                <a:cs typeface="Verdana" panose="020B0604030504040204" pitchFamily="34" charset="0"/>
              </a:rPr>
              <a:t>Donna, Coordinator of Asian MS. She has relapsing MS and has had MS since she was 17. She’s now 34 years old. Donna lives just north of Birmingham.</a:t>
            </a:r>
          </a:p>
          <a:p>
            <a:pPr marL="171450" lvl="0" indent="-171450">
              <a:buFont typeface="Arial" panose="020B0604020202020204" pitchFamily="34" charset="0"/>
              <a:buChar char="•"/>
            </a:pPr>
            <a:r>
              <a:rPr lang="en-GB" sz="1000" kern="1200" dirty="0">
                <a:solidFill>
                  <a:schemeClr val="tx1"/>
                </a:solidFill>
                <a:effectLst/>
                <a:latin typeface="Verdana" panose="020B0604030504040204" pitchFamily="34" charset="0"/>
                <a:ea typeface="+mn-ea"/>
                <a:cs typeface="Verdana" panose="020B0604030504040204" pitchFamily="34" charset="0"/>
              </a:rPr>
              <a:t>Glyn, progressive MS, from Cardiff, in his forties. Glyn is on our </a:t>
            </a:r>
            <a:r>
              <a:rPr lang="en-GB" sz="1000" kern="1200" dirty="0" err="1">
                <a:solidFill>
                  <a:schemeClr val="tx1"/>
                </a:solidFill>
                <a:effectLst/>
                <a:latin typeface="Verdana" panose="020B0604030504040204" pitchFamily="34" charset="0"/>
                <a:ea typeface="+mn-ea"/>
                <a:cs typeface="Verdana" panose="020B0604030504040204" pitchFamily="34" charset="0"/>
              </a:rPr>
              <a:t>Cymru</a:t>
            </a:r>
            <a:r>
              <a:rPr lang="en-GB" sz="1000" kern="1200" dirty="0">
                <a:solidFill>
                  <a:schemeClr val="tx1"/>
                </a:solidFill>
                <a:effectLst/>
                <a:latin typeface="Verdana" panose="020B0604030504040204" pitchFamily="34" charset="0"/>
                <a:ea typeface="+mn-ea"/>
                <a:cs typeface="Verdana" panose="020B0604030504040204" pitchFamily="34" charset="0"/>
              </a:rPr>
              <a:t> Council. He’s married to Mark and in for build-out content for the campaign, we’ve interviewed both of them talking about their relationship and how MS has affected it.</a:t>
            </a:r>
          </a:p>
          <a:p>
            <a:pPr marL="171450" lvl="0" indent="-171450">
              <a:buFont typeface="Arial" panose="020B0604020202020204" pitchFamily="34" charset="0"/>
              <a:buChar char="•"/>
            </a:pPr>
            <a:r>
              <a:rPr lang="en-GB" sz="1000" kern="1200" dirty="0">
                <a:solidFill>
                  <a:schemeClr val="tx1"/>
                </a:solidFill>
                <a:effectLst/>
                <a:latin typeface="Verdana" panose="020B0604030504040204" pitchFamily="34" charset="0"/>
                <a:ea typeface="+mn-ea"/>
                <a:cs typeface="Verdana" panose="020B0604030504040204" pitchFamily="34" charset="0"/>
              </a:rPr>
              <a:t>Nikki, from Warwickshire, relapsing MS, 52 years old. Nikki is one of our RBS Ambassadors. She’s married and has a daughter.</a:t>
            </a:r>
          </a:p>
          <a:p>
            <a:pPr marL="171450" lvl="0" indent="-171450">
              <a:buFont typeface="Arial" panose="020B0604020202020204" pitchFamily="34" charset="0"/>
              <a:buChar char="•"/>
            </a:pPr>
            <a:r>
              <a:rPr lang="en-GB" sz="1000" kern="1200" dirty="0">
                <a:solidFill>
                  <a:schemeClr val="tx1"/>
                </a:solidFill>
                <a:effectLst/>
                <a:latin typeface="Verdana" panose="020B0604030504040204" pitchFamily="34" charset="0"/>
                <a:ea typeface="+mn-ea"/>
                <a:cs typeface="Verdana" panose="020B0604030504040204" pitchFamily="34" charset="0"/>
              </a:rPr>
              <a:t>Jacqueline from Northamptonshire, 57, progressive MS. She has two children – one of whom is Ed, who’s 23 and has a small part in the film. He was also photographed with his mum for the ad, and again, for the build-out content we’ve interviewed them together. Jacqueline has been involved in the private phase of Stop MS.</a:t>
            </a:r>
          </a:p>
        </p:txBody>
      </p:sp>
      <p:sp>
        <p:nvSpPr>
          <p:cNvPr id="4" name="Slide Number Placeholder 3"/>
          <p:cNvSpPr>
            <a:spLocks noGrp="1"/>
          </p:cNvSpPr>
          <p:nvPr>
            <p:ph type="sldNum" sz="quarter" idx="10"/>
          </p:nvPr>
        </p:nvSpPr>
        <p:spPr/>
        <p:txBody>
          <a:bodyPr/>
          <a:lstStyle/>
          <a:p>
            <a:fld id="{881ABC55-B5D7-43EE-B9CD-C822A77CEAAB}"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044914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campaign features</a:t>
            </a:r>
            <a:r>
              <a:rPr lang="en-GB" baseline="0" dirty="0"/>
              <a:t> six people living with MS and two family members.  In addition to Donna, Nikki, Jacqueline (and her son Ed) and Glyn (and his partner Mark) who you saw in the film, we have Alastair and Charlotte.</a:t>
            </a:r>
          </a:p>
          <a:p>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tx1"/>
                </a:solidFill>
                <a:effectLst/>
                <a:latin typeface="Verdana" panose="020B0604030504040204" pitchFamily="34" charset="0"/>
                <a:ea typeface="+mn-ea"/>
                <a:cs typeface="Verdana" panose="020B0604030504040204" pitchFamily="34" charset="0"/>
              </a:rPr>
              <a:t>Charlotte, 31, from Glasgow, is a professional musician</a:t>
            </a:r>
            <a:r>
              <a:rPr lang="en-GB" sz="1100" kern="1200" baseline="0" dirty="0" smtClean="0">
                <a:solidFill>
                  <a:schemeClr val="tx1"/>
                </a:solidFill>
                <a:effectLst/>
                <a:latin typeface="Verdana" panose="020B0604030504040204" pitchFamily="34" charset="0"/>
                <a:ea typeface="+mn-ea"/>
                <a:cs typeface="Verdana" panose="020B0604030504040204" pitchFamily="34" charset="0"/>
              </a:rPr>
              <a:t> and teacher.  She was diagnosed with relapsing remitting MS in 2018 and lives with her husband and daughter.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baseline="0" dirty="0" smtClean="0">
                <a:solidFill>
                  <a:schemeClr val="tx1"/>
                </a:solidFill>
                <a:effectLst/>
                <a:latin typeface="Verdana" panose="020B0604030504040204" pitchFamily="34" charset="0"/>
                <a:ea typeface="+mn-ea"/>
                <a:cs typeface="Verdana" panose="020B0604030504040204" pitchFamily="34" charset="0"/>
              </a:rPr>
              <a:t>Alastair is the group coordinator of the Coleraine MS Society group along with his wife Gillian. He is </a:t>
            </a:r>
            <a:r>
              <a:rPr lang="en-GB" sz="1100" kern="1200" baseline="0" smtClean="0">
                <a:solidFill>
                  <a:schemeClr val="tx1"/>
                </a:solidFill>
                <a:effectLst/>
                <a:latin typeface="Verdana" panose="020B0604030504040204" pitchFamily="34" charset="0"/>
                <a:ea typeface="+mn-ea"/>
                <a:cs typeface="Verdana" panose="020B0604030504040204" pitchFamily="34" charset="0"/>
              </a:rPr>
              <a:t>53 and living </a:t>
            </a:r>
            <a:r>
              <a:rPr lang="en-GB" sz="1100" kern="1200" baseline="0" dirty="0" smtClean="0">
                <a:solidFill>
                  <a:schemeClr val="tx1"/>
                </a:solidFill>
                <a:effectLst/>
                <a:latin typeface="Verdana" panose="020B0604030504040204" pitchFamily="34" charset="0"/>
                <a:ea typeface="+mn-ea"/>
                <a:cs typeface="Verdana" panose="020B0604030504040204" pitchFamily="34" charset="0"/>
              </a:rPr>
              <a:t>with progressive MS.</a:t>
            </a:r>
            <a:endParaRPr lang="en-GB" sz="1100" kern="1200" dirty="0" smtClean="0">
              <a:solidFill>
                <a:schemeClr val="tx1"/>
              </a:solidFill>
              <a:effectLst/>
              <a:latin typeface="Verdana" panose="020B0604030504040204" pitchFamily="34" charset="0"/>
              <a:ea typeface="+mn-ea"/>
              <a:cs typeface="Verdana" panose="020B0604030504040204" pitchFamily="34" charset="0"/>
            </a:endParaRPr>
          </a:p>
          <a:p>
            <a:endParaRPr lang="en-GB" baseline="0" dirty="0"/>
          </a:p>
          <a:p>
            <a:r>
              <a:rPr lang="en-GB" baseline="0" dirty="0"/>
              <a:t>You can hear more about their stories, their experiences of living with MS and their hopes for the future of MS research on our website and social media.</a:t>
            </a:r>
          </a:p>
        </p:txBody>
      </p:sp>
      <p:sp>
        <p:nvSpPr>
          <p:cNvPr id="4" name="Slide Number Placeholder 3"/>
          <p:cNvSpPr>
            <a:spLocks noGrp="1"/>
          </p:cNvSpPr>
          <p:nvPr>
            <p:ph type="sldNum" sz="quarter" idx="10"/>
          </p:nvPr>
        </p:nvSpPr>
        <p:spPr/>
        <p:txBody>
          <a:bodyPr/>
          <a:lstStyle/>
          <a:p>
            <a:fld id="{881ABC55-B5D7-43EE-B9CD-C822A77CEAAB}" type="slidenum">
              <a:rPr lang="en-GB" smtClean="0"/>
              <a:pPr/>
              <a:t>22</a:t>
            </a:fld>
            <a:endParaRPr lang="en-GB"/>
          </a:p>
        </p:txBody>
      </p:sp>
    </p:spTree>
    <p:extLst>
      <p:ext uri="{BB962C8B-B14F-4D97-AF65-F5344CB8AC3E}">
        <p14:creationId xmlns:p14="http://schemas.microsoft.com/office/powerpoint/2010/main" val="2273860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MS research is ready, and so are we.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i="0" u="none" strike="noStrike" kern="1200" baseline="0" dirty="0">
              <a:solidFill>
                <a:schemeClr val="tx1"/>
              </a:solidFill>
              <a:latin typeface="Verdana" panose="020B0604030504040204" pitchFamily="34" charset="0"/>
              <a:ea typeface="+mn-ea"/>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For roughly twelve weeks we will be promoting content across: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i="0" u="none" strike="noStrike" kern="1200" baseline="0" dirty="0">
              <a:solidFill>
                <a:schemeClr val="tx1"/>
              </a:solidFill>
              <a:effectLst/>
              <a:latin typeface="Verdana" panose="020B0604030504040204" pitchFamily="34" charset="0"/>
              <a:ea typeface="+mn-ea"/>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TV and cinema (including being featured on Channel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UK wide press (including a partnership with lots of coverage in the Telegraph)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Digital and print marketing</a:t>
            </a: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The Telegraph newspaper partnership (print and digital)</a:t>
            </a: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Our own social media channels, website and email</a:t>
            </a:r>
            <a:r>
              <a:rPr lang="en-GB" sz="900" kern="1200" dirty="0">
                <a:solidFill>
                  <a:schemeClr val="tx1"/>
                </a:solidFill>
                <a:effectLst/>
                <a:latin typeface="Verdana" panose="020B0604030504040204" pitchFamily="34" charset="0"/>
                <a:ea typeface="+mn-ea"/>
                <a:cs typeface="Verdana" panose="020B0604030504040204" pitchFamily="34" charset="0"/>
              </a:rPr>
              <a:t> </a:t>
            </a:r>
            <a:endParaRPr lang="en-GB" sz="700" kern="1200" dirty="0">
              <a:solidFill>
                <a:schemeClr val="tx1"/>
              </a:solidFill>
              <a:effectLst/>
              <a:latin typeface="Verdana" panose="020B0604030504040204" pitchFamily="34" charset="0"/>
              <a:ea typeface="+mn-ea"/>
              <a:cs typeface="Verdana" panose="020B0604030504040204" pitchFamily="34" charset="0"/>
            </a:endParaRPr>
          </a:p>
          <a:p>
            <a:endParaRPr lang="en-GB" sz="900" baseline="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23</a:t>
            </a:fld>
            <a:endParaRPr lang="en-GB"/>
          </a:p>
        </p:txBody>
      </p:sp>
    </p:spTree>
    <p:extLst>
      <p:ext uri="{BB962C8B-B14F-4D97-AF65-F5344CB8AC3E}">
        <p14:creationId xmlns:p14="http://schemas.microsoft.com/office/powerpoint/2010/main" val="1822147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MS research is ready and so are we. We’re in the best place we’ve ever been to find</a:t>
            </a:r>
          </a:p>
          <a:p>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life-changing treatments for everyone with MS. Our Stop MS Appeal need to raise £100</a:t>
            </a:r>
          </a:p>
          <a:p>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million, because by 2025, we want to be in the final stages of testing treatments for everyone</a:t>
            </a:r>
          </a:p>
          <a:p>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with MS.</a:t>
            </a:r>
          </a:p>
          <a:p>
            <a:endParaRPr lang="en-GB" sz="1100" b="0" i="0" u="none" strike="noStrike" kern="1200" baseline="0" dirty="0">
              <a:solidFill>
                <a:schemeClr val="tx1"/>
              </a:solidFill>
              <a:latin typeface="Verdana" panose="020B0604030504040204" pitchFamily="34" charset="0"/>
              <a:ea typeface="+mn-ea"/>
              <a:cs typeface="Verdana" panose="020B0604030504040204" pitchFamily="34" charset="0"/>
            </a:endParaRPr>
          </a:p>
          <a:p>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But we can only do this together. Are you up for joining </a:t>
            </a:r>
            <a:r>
              <a:rPr lang="en-GB" sz="1100" b="1" i="0" u="none" strike="noStrike" kern="1200" baseline="0" dirty="0">
                <a:solidFill>
                  <a:schemeClr val="tx1"/>
                </a:solidFill>
                <a:latin typeface="Verdana" panose="020B0604030504040204" pitchFamily="34" charset="0"/>
                <a:ea typeface="+mn-ea"/>
                <a:cs typeface="Verdana" panose="020B0604030504040204" pitchFamily="34" charset="0"/>
              </a:rPr>
              <a:t>Team Stop MS</a:t>
            </a: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a:t>
            </a:r>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24</a:t>
            </a:fld>
            <a:endParaRPr lang="en-GB"/>
          </a:p>
        </p:txBody>
      </p:sp>
    </p:spTree>
    <p:extLst>
      <p:ext uri="{BB962C8B-B14F-4D97-AF65-F5344CB8AC3E}">
        <p14:creationId xmlns:p14="http://schemas.microsoft.com/office/powerpoint/2010/main" val="1460950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t>You are the</a:t>
            </a:r>
            <a:r>
              <a:rPr lang="en-GB" sz="1200" baseline="0" dirty="0"/>
              <a:t> most important part of the Stop MS Appeal. You’ll have a huge part to play in:</a:t>
            </a:r>
          </a:p>
          <a:p>
            <a:endParaRPr lang="en-GB" sz="1200" baseline="0" dirty="0"/>
          </a:p>
          <a:p>
            <a:pPr marL="342900" indent="-342900">
              <a:buFontTx/>
              <a:buChar char="-"/>
            </a:pPr>
            <a:r>
              <a:rPr lang="en-GB" sz="1200" baseline="0" dirty="0"/>
              <a:t>Spreading awareness</a:t>
            </a:r>
          </a:p>
          <a:p>
            <a:pPr marL="342900" indent="-342900">
              <a:buFontTx/>
              <a:buChar char="-"/>
            </a:pPr>
            <a:r>
              <a:rPr lang="en-GB" sz="1200" baseline="0" dirty="0"/>
              <a:t>Raising money</a:t>
            </a:r>
          </a:p>
          <a:p>
            <a:pPr marL="342900" indent="-342900">
              <a:buFontTx/>
              <a:buChar char="-"/>
            </a:pPr>
            <a:r>
              <a:rPr lang="en-GB" sz="1200" baseline="0" dirty="0"/>
              <a:t>Reaching people who do not yet support the MS Society</a:t>
            </a:r>
            <a:endParaRPr lang="en-GB" sz="120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25</a:t>
            </a:fld>
            <a:endParaRPr lang="en-GB"/>
          </a:p>
        </p:txBody>
      </p:sp>
    </p:spTree>
    <p:extLst>
      <p:ext uri="{BB962C8B-B14F-4D97-AF65-F5344CB8AC3E}">
        <p14:creationId xmlns:p14="http://schemas.microsoft.com/office/powerpoint/2010/main" val="2774614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In addition to spreading the work on social media and with your networks.</a:t>
            </a:r>
            <a:r>
              <a:rPr lang="en-GB" sz="1100" baseline="0" dirty="0"/>
              <a:t>  There is a world of fundraising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338632" marR="0" lvl="0" indent="-338632" algn="l" defTabSz="914400" rtl="0" eaLnBrk="1" fontAlgn="auto" latinLnBrk="0" hangingPunct="1">
              <a:lnSpc>
                <a:spcPct val="100000"/>
              </a:lnSpc>
              <a:spcBef>
                <a:spcPts val="0"/>
              </a:spcBef>
              <a:spcAft>
                <a:spcPts val="0"/>
              </a:spcAft>
              <a:buClrTx/>
              <a:buSzTx/>
              <a:buFontTx/>
              <a:buChar char="-"/>
              <a:tabLst/>
              <a:defRPr/>
            </a:pPr>
            <a:r>
              <a:rPr lang="en-GB" sz="1100" dirty="0"/>
              <a:t>My MS Walks are an accessible way to get involved and fundraise to stop MS.</a:t>
            </a:r>
            <a:r>
              <a:rPr lang="en-GB" sz="1100" baseline="0" dirty="0"/>
              <a:t> </a:t>
            </a:r>
            <a:r>
              <a:rPr lang="en-GB" sz="1100" dirty="0"/>
              <a:t>The walks can be any distance or size</a:t>
            </a:r>
            <a:r>
              <a:rPr lang="en-GB" sz="1100" baseline="0" dirty="0"/>
              <a:t> and w</a:t>
            </a:r>
            <a:r>
              <a:rPr lang="en-GB" sz="1100" dirty="0"/>
              <a:t>e have lots of resources available to support you</a:t>
            </a:r>
          </a:p>
          <a:p>
            <a:pPr marL="0" indent="0">
              <a:buFontTx/>
              <a:buNone/>
            </a:pPr>
            <a:endParaRPr lang="en-GB" sz="1100" dirty="0"/>
          </a:p>
          <a:p>
            <a:pPr marL="354884" indent="-354884">
              <a:buFontTx/>
              <a:buChar char="-"/>
            </a:pPr>
            <a:r>
              <a:rPr lang="en-GB" sz="1100" dirty="0"/>
              <a:t>The second way you can fundraise to stop MS is Cake Break. It’s a really quick and easy way to raise money, and something we know lots of people do already. Fundraising packs are available.</a:t>
            </a:r>
          </a:p>
          <a:p>
            <a:pPr marL="0" indent="0">
              <a:buFontTx/>
              <a:buNone/>
            </a:pPr>
            <a:endParaRPr lang="en-GB" sz="1100" dirty="0"/>
          </a:p>
          <a:p>
            <a:pPr marL="354884" indent="-354884">
              <a:buFontTx/>
              <a:buChar char="-"/>
            </a:pPr>
            <a:r>
              <a:rPr lang="en-GB" sz="1100" dirty="0"/>
              <a:t>The other way to fundraise, if anyone’s feeling more adventurous, is skydiving! We have lots of people living with MS who skydive, as it’s really accessible. It’s also something you can do across the UK at any time of year.</a:t>
            </a:r>
          </a:p>
          <a:p>
            <a:pPr marL="0" indent="0">
              <a:buFontTx/>
              <a:buNone/>
            </a:pPr>
            <a:endParaRPr lang="en-GB" sz="1100" b="0" i="0" u="none" strike="noStrike" kern="1200" baseline="0" dirty="0">
              <a:solidFill>
                <a:schemeClr val="tx1"/>
              </a:solidFill>
              <a:latin typeface="Verdana" panose="020B0604030504040204" pitchFamily="34" charset="0"/>
              <a:ea typeface="+mn-ea"/>
              <a:cs typeface="Verdana" panose="020B0604030504040204" pitchFamily="34" charset="0"/>
            </a:endParaRPr>
          </a:p>
          <a:p>
            <a:pPr marL="0" indent="0">
              <a:buFontTx/>
              <a:buNone/>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If we are going to raise £100 million to stop MS, we also need to get creative!</a:t>
            </a:r>
          </a:p>
          <a:p>
            <a:endParaRPr lang="en-GB" sz="1100" b="0" i="0" u="none" strike="noStrike" kern="1200" baseline="0" dirty="0">
              <a:solidFill>
                <a:schemeClr val="tx1"/>
              </a:solidFill>
              <a:latin typeface="Verdana" panose="020B0604030504040204" pitchFamily="34" charset="0"/>
              <a:ea typeface="+mn-ea"/>
              <a:cs typeface="Verdana" panose="020B0604030504040204" pitchFamily="34" charset="0"/>
            </a:endParaRPr>
          </a:p>
          <a:p>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Could you:</a:t>
            </a:r>
          </a:p>
          <a:p>
            <a:endParaRPr lang="en-GB" sz="1100" b="0" i="0" u="none" strike="noStrike" kern="1200" baseline="0" dirty="0">
              <a:solidFill>
                <a:schemeClr val="tx1"/>
              </a:solidFill>
              <a:latin typeface="Verdana" panose="020B0604030504040204" pitchFamily="34" charset="0"/>
              <a:ea typeface="+mn-ea"/>
            </a:endParaRP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Paint your social media 'Stop MS’?</a:t>
            </a:r>
            <a:endParaRPr lang="en-GB" sz="1100" b="0" i="0" u="none" strike="noStrike" kern="1200" baseline="0" dirty="0">
              <a:solidFill>
                <a:schemeClr val="tx1"/>
              </a:solidFill>
              <a:latin typeface="Verdana" panose="020B0604030504040204" pitchFamily="34" charset="0"/>
              <a:ea typeface="+mn-ea"/>
            </a:endParaRP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Donate time, money, energy?</a:t>
            </a: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Bake, walk, ride, zip-slide for MS?</a:t>
            </a: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Share your story, share someone else's story, tell someone you’re there for them?</a:t>
            </a: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Come up with all the amazing things we haven’t thought of?</a:t>
            </a:r>
          </a:p>
          <a:p>
            <a:pPr marL="0" indent="0">
              <a:buFont typeface="Arial" panose="020B0604020202020204" pitchFamily="34" charset="0"/>
              <a:buNone/>
            </a:pPr>
            <a:endParaRPr lang="en-GB" sz="1100" b="0" i="0" u="none" strike="noStrike" kern="1200" baseline="0" dirty="0">
              <a:solidFill>
                <a:schemeClr val="tx1"/>
              </a:solidFill>
              <a:latin typeface="Verdana" panose="020B0604030504040204" pitchFamily="34" charset="0"/>
              <a:ea typeface="+mn-ea"/>
            </a:endParaRPr>
          </a:p>
          <a:p>
            <a:pPr marL="0" indent="0">
              <a:buFont typeface="Arial" panose="020B0604020202020204" pitchFamily="34" charset="0"/>
              <a:buNone/>
            </a:pPr>
            <a:r>
              <a:rPr lang="en-GB" sz="1100" b="1" i="0" u="none" strike="noStrike" kern="1200" baseline="0" dirty="0">
                <a:solidFill>
                  <a:schemeClr val="tx1"/>
                </a:solidFill>
                <a:latin typeface="Verdana" panose="020B0604030504040204" pitchFamily="34" charset="0"/>
                <a:ea typeface="+mn-ea"/>
                <a:cs typeface="Verdana" panose="020B0604030504040204" pitchFamily="34" charset="0"/>
              </a:rPr>
              <a:t>Team Stop MS is for anyone and everyone.</a:t>
            </a:r>
            <a:endParaRPr lang="en-GB" sz="1100" b="0" i="0" u="none" strike="noStrike" kern="1200" baseline="0" dirty="0">
              <a:solidFill>
                <a:schemeClr val="tx1"/>
              </a:solidFill>
              <a:latin typeface="Verdana" panose="020B0604030504040204" pitchFamily="34" charset="0"/>
              <a:ea typeface="+mn-ea"/>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26</a:t>
            </a:fld>
            <a:endParaRPr lang="en-GB" dirty="0"/>
          </a:p>
        </p:txBody>
      </p:sp>
    </p:spTree>
    <p:extLst>
      <p:ext uri="{BB962C8B-B14F-4D97-AF65-F5344CB8AC3E}">
        <p14:creationId xmlns:p14="http://schemas.microsoft.com/office/powerpoint/2010/main" val="832119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sz="210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27</a:t>
            </a:fld>
            <a:endParaRPr lang="en-GB"/>
          </a:p>
        </p:txBody>
      </p:sp>
    </p:spTree>
    <p:extLst>
      <p:ext uri="{BB962C8B-B14F-4D97-AF65-F5344CB8AC3E}">
        <p14:creationId xmlns:p14="http://schemas.microsoft.com/office/powerpoint/2010/main" val="754500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1ABC55-B5D7-43EE-B9CD-C822A77CEAAB}" type="slidenum">
              <a:rPr lang="en-GB" smtClean="0"/>
              <a:pPr/>
              <a:t>28</a:t>
            </a:fld>
            <a:endParaRPr lang="en-GB"/>
          </a:p>
        </p:txBody>
      </p:sp>
    </p:spTree>
    <p:extLst>
      <p:ext uri="{BB962C8B-B14F-4D97-AF65-F5344CB8AC3E}">
        <p14:creationId xmlns:p14="http://schemas.microsoft.com/office/powerpoint/2010/main" val="4028374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In addition to spreading the work on social media and with your networks.</a:t>
            </a:r>
            <a:r>
              <a:rPr lang="en-GB" sz="1100" baseline="0" dirty="0"/>
              <a:t>  There is a world of fundraising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338632" marR="0" lvl="0" indent="-338632" algn="l" defTabSz="914400" rtl="0" eaLnBrk="1" fontAlgn="auto" latinLnBrk="0" hangingPunct="1">
              <a:lnSpc>
                <a:spcPct val="100000"/>
              </a:lnSpc>
              <a:spcBef>
                <a:spcPts val="0"/>
              </a:spcBef>
              <a:spcAft>
                <a:spcPts val="0"/>
              </a:spcAft>
              <a:buClrTx/>
              <a:buSzTx/>
              <a:buFontTx/>
              <a:buChar char="-"/>
              <a:tabLst/>
              <a:defRPr/>
            </a:pPr>
            <a:r>
              <a:rPr lang="en-GB" sz="1100" dirty="0"/>
              <a:t>My MS Walks are an accessible way to get involved and fundraise to stop MS.</a:t>
            </a:r>
            <a:r>
              <a:rPr lang="en-GB" sz="1100" baseline="0" dirty="0"/>
              <a:t> </a:t>
            </a:r>
            <a:r>
              <a:rPr lang="en-GB" sz="1100" dirty="0"/>
              <a:t>The walks can be any distance or size</a:t>
            </a:r>
            <a:r>
              <a:rPr lang="en-GB" sz="1100" baseline="0" dirty="0"/>
              <a:t> and w</a:t>
            </a:r>
            <a:r>
              <a:rPr lang="en-GB" sz="1100" dirty="0"/>
              <a:t>e have lots of resources available to support you</a:t>
            </a:r>
          </a:p>
          <a:p>
            <a:pPr marL="0" indent="0">
              <a:buFontTx/>
              <a:buNone/>
            </a:pPr>
            <a:endParaRPr lang="en-GB" sz="1100" dirty="0"/>
          </a:p>
          <a:p>
            <a:pPr marL="354884" indent="-354884">
              <a:buFontTx/>
              <a:buChar char="-"/>
            </a:pPr>
            <a:r>
              <a:rPr lang="en-GB" sz="1100" dirty="0"/>
              <a:t>The second way you can fundraise to stop MS is Cake Break. It’s a really quick and easy way to raise money, and something we know lots of people do already. Fundraising packs are available.</a:t>
            </a:r>
          </a:p>
          <a:p>
            <a:pPr marL="0" indent="0">
              <a:buFontTx/>
              <a:buNone/>
            </a:pPr>
            <a:endParaRPr lang="en-GB" sz="1100" dirty="0"/>
          </a:p>
          <a:p>
            <a:pPr marL="354884" indent="-354884">
              <a:buFontTx/>
              <a:buChar char="-"/>
            </a:pPr>
            <a:r>
              <a:rPr lang="en-GB" sz="1100" dirty="0"/>
              <a:t>The other way to fundraise, if anyone’s feeling more adventurous, is skydiving! We have lots of people living with MS who skydive, as it’s really accessible. It’s also something you can do across the UK at any time of year.</a:t>
            </a:r>
          </a:p>
          <a:p>
            <a:pPr marL="0" indent="0">
              <a:buFontTx/>
              <a:buNone/>
            </a:pPr>
            <a:endParaRPr lang="en-GB" sz="1100" b="0" i="0" u="none" strike="noStrike" kern="1200" baseline="0" dirty="0">
              <a:solidFill>
                <a:schemeClr val="tx1"/>
              </a:solidFill>
              <a:latin typeface="Verdana" panose="020B0604030504040204" pitchFamily="34" charset="0"/>
              <a:ea typeface="+mn-ea"/>
              <a:cs typeface="Verdana" panose="020B0604030504040204" pitchFamily="34" charset="0"/>
            </a:endParaRPr>
          </a:p>
          <a:p>
            <a:pPr marL="0" indent="0">
              <a:buFontTx/>
              <a:buNone/>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If we are going to raise £100 million to stop MS, we also need to get creative!</a:t>
            </a:r>
          </a:p>
          <a:p>
            <a:endParaRPr lang="en-GB" sz="1100" b="0" i="0" u="none" strike="noStrike" kern="1200" baseline="0" dirty="0">
              <a:solidFill>
                <a:schemeClr val="tx1"/>
              </a:solidFill>
              <a:latin typeface="Verdana" panose="020B0604030504040204" pitchFamily="34" charset="0"/>
              <a:ea typeface="+mn-ea"/>
              <a:cs typeface="Verdana" panose="020B0604030504040204" pitchFamily="34" charset="0"/>
            </a:endParaRPr>
          </a:p>
          <a:p>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Could you:</a:t>
            </a:r>
          </a:p>
          <a:p>
            <a:endParaRPr lang="en-GB" sz="1100" b="0" i="0" u="none" strike="noStrike" kern="1200" baseline="0" dirty="0">
              <a:solidFill>
                <a:schemeClr val="tx1"/>
              </a:solidFill>
              <a:latin typeface="Verdana" panose="020B0604030504040204" pitchFamily="34" charset="0"/>
              <a:ea typeface="+mn-ea"/>
            </a:endParaRP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Paint your social media 'Stop MS’?</a:t>
            </a:r>
            <a:endParaRPr lang="en-GB" sz="1100" b="0" i="0" u="none" strike="noStrike" kern="1200" baseline="0" dirty="0">
              <a:solidFill>
                <a:schemeClr val="tx1"/>
              </a:solidFill>
              <a:latin typeface="Verdana" panose="020B0604030504040204" pitchFamily="34" charset="0"/>
              <a:ea typeface="+mn-ea"/>
            </a:endParaRP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Donate time, money, energy?</a:t>
            </a: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Bake, walk, ride, zip-slide for MS?</a:t>
            </a: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Share your story, share someone else's story, tell someone you’re there for them?</a:t>
            </a:r>
          </a:p>
          <a:p>
            <a:pPr marL="171450" indent="-171450">
              <a:buFont typeface="Arial" panose="020B0604020202020204" pitchFamily="34" charset="0"/>
              <a:buChar char="•"/>
            </a:pPr>
            <a:r>
              <a:rPr lang="en-GB" sz="1100" b="0" i="0" u="none" strike="noStrike" kern="1200" baseline="0" dirty="0">
                <a:solidFill>
                  <a:schemeClr val="tx1"/>
                </a:solidFill>
                <a:latin typeface="Verdana" panose="020B0604030504040204" pitchFamily="34" charset="0"/>
                <a:ea typeface="+mn-ea"/>
                <a:cs typeface="Verdana" panose="020B0604030504040204" pitchFamily="34" charset="0"/>
              </a:rPr>
              <a:t>Come up with all the amazing things we haven’t thought of?</a:t>
            </a:r>
          </a:p>
          <a:p>
            <a:pPr marL="0" indent="0">
              <a:buFont typeface="Arial" panose="020B0604020202020204" pitchFamily="34" charset="0"/>
              <a:buNone/>
            </a:pPr>
            <a:endParaRPr lang="en-GB" sz="1100" b="0" i="0" u="none" strike="noStrike" kern="1200" baseline="0" dirty="0">
              <a:solidFill>
                <a:schemeClr val="tx1"/>
              </a:solidFill>
              <a:latin typeface="Verdana" panose="020B0604030504040204" pitchFamily="34" charset="0"/>
              <a:ea typeface="+mn-ea"/>
            </a:endParaRPr>
          </a:p>
          <a:p>
            <a:pPr marL="0" indent="0">
              <a:buFont typeface="Arial" panose="020B0604020202020204" pitchFamily="34" charset="0"/>
              <a:buNone/>
            </a:pPr>
            <a:r>
              <a:rPr lang="en-GB" sz="1100" b="1" i="0" u="none" strike="noStrike" kern="1200" baseline="0" dirty="0">
                <a:solidFill>
                  <a:schemeClr val="tx1"/>
                </a:solidFill>
                <a:latin typeface="Verdana" panose="020B0604030504040204" pitchFamily="34" charset="0"/>
                <a:ea typeface="+mn-ea"/>
                <a:cs typeface="Verdana" panose="020B0604030504040204" pitchFamily="34" charset="0"/>
              </a:rPr>
              <a:t>Team Stop MS is for anyone and everyone.</a:t>
            </a:r>
            <a:endParaRPr lang="en-GB" sz="1100" b="0" i="0" u="none" strike="noStrike" kern="1200" baseline="0" dirty="0">
              <a:solidFill>
                <a:schemeClr val="tx1"/>
              </a:solidFill>
              <a:latin typeface="Verdana" panose="020B0604030504040204" pitchFamily="34" charset="0"/>
              <a:ea typeface="+mn-ea"/>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29</a:t>
            </a:fld>
            <a:endParaRPr lang="en-GB" dirty="0"/>
          </a:p>
        </p:txBody>
      </p:sp>
    </p:spTree>
    <p:extLst>
      <p:ext uri="{BB962C8B-B14F-4D97-AF65-F5344CB8AC3E}">
        <p14:creationId xmlns:p14="http://schemas.microsoft.com/office/powerpoint/2010/main" val="218124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MS?</a:t>
            </a:r>
          </a:p>
        </p:txBody>
      </p:sp>
      <p:sp>
        <p:nvSpPr>
          <p:cNvPr id="4" name="Slide Number Placeholder 3"/>
          <p:cNvSpPr>
            <a:spLocks noGrp="1"/>
          </p:cNvSpPr>
          <p:nvPr>
            <p:ph type="sldNum" sz="quarter" idx="5"/>
          </p:nvPr>
        </p:nvSpPr>
        <p:spPr/>
        <p:txBody>
          <a:bodyPr/>
          <a:lstStyle/>
          <a:p>
            <a:fld id="{881ABC55-B5D7-43EE-B9CD-C822A77CEAAB}" type="slidenum">
              <a:rPr lang="en-GB" smtClean="0"/>
              <a:pPr/>
              <a:t>3</a:t>
            </a:fld>
            <a:endParaRPr lang="en-GB" dirty="0"/>
          </a:p>
        </p:txBody>
      </p:sp>
    </p:spTree>
    <p:extLst>
      <p:ext uri="{BB962C8B-B14F-4D97-AF65-F5344CB8AC3E}">
        <p14:creationId xmlns:p14="http://schemas.microsoft.com/office/powerpoint/2010/main" val="2270574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1ABC55-B5D7-43EE-B9CD-C822A77CEAAB}" type="slidenum">
              <a:rPr lang="en-GB" smtClean="0"/>
              <a:pPr/>
              <a:t>30</a:t>
            </a:fld>
            <a:endParaRPr lang="en-GB"/>
          </a:p>
        </p:txBody>
      </p:sp>
    </p:spTree>
    <p:extLst>
      <p:ext uri="{BB962C8B-B14F-4D97-AF65-F5344CB8AC3E}">
        <p14:creationId xmlns:p14="http://schemas.microsoft.com/office/powerpoint/2010/main" val="2679775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1ABC55-B5D7-43EE-B9CD-C822A77CEAAB}" type="slidenum">
              <a:rPr lang="en-GB" smtClean="0"/>
              <a:pPr/>
              <a:t>31</a:t>
            </a:fld>
            <a:endParaRPr lang="en-GB" dirty="0"/>
          </a:p>
        </p:txBody>
      </p:sp>
    </p:spTree>
    <p:extLst>
      <p:ext uri="{BB962C8B-B14F-4D97-AF65-F5344CB8AC3E}">
        <p14:creationId xmlns:p14="http://schemas.microsoft.com/office/powerpoint/2010/main" val="138060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100" kern="1200" dirty="0" smtClean="0">
                <a:solidFill>
                  <a:schemeClr val="tx1"/>
                </a:solidFill>
                <a:effectLst/>
                <a:latin typeface="Verdana" panose="020B0604030504040204" pitchFamily="34" charset="0"/>
                <a:ea typeface="+mn-ea"/>
                <a:cs typeface="Verdana" panose="020B0604030504040204" pitchFamily="34" charset="0"/>
              </a:rPr>
              <a:t>You</a:t>
            </a:r>
            <a:r>
              <a:rPr lang="en-GB" sz="1100" kern="1200" baseline="0" dirty="0" smtClean="0">
                <a:solidFill>
                  <a:schemeClr val="tx1"/>
                </a:solidFill>
                <a:effectLst/>
                <a:latin typeface="Verdana" panose="020B0604030504040204" pitchFamily="34" charset="0"/>
                <a:ea typeface="+mn-ea"/>
                <a:cs typeface="Verdana" panose="020B0604030504040204" pitchFamily="34" charset="0"/>
              </a:rPr>
              <a:t> can find a video explaining what MS is here.  You can also embed it into the slides if that works better for you.</a:t>
            </a:r>
          </a:p>
          <a:p>
            <a:pPr marL="0" lvl="0" indent="0">
              <a:buFont typeface="Arial" panose="020B0604020202020204" pitchFamily="34" charset="0"/>
              <a:buNone/>
            </a:pPr>
            <a:endParaRPr lang="en-GB" sz="1100" kern="1200" baseline="0" dirty="0" smtClean="0">
              <a:solidFill>
                <a:schemeClr val="tx1"/>
              </a:solidFill>
              <a:effectLst/>
              <a:latin typeface="Verdana" panose="020B0604030504040204" pitchFamily="34" charset="0"/>
              <a:ea typeface="+mn-ea"/>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https://www.youtube.com/watch?v=RaSD7FnsSDs</a:t>
            </a:r>
            <a:endParaRPr lang="en-GB" dirty="0" smtClean="0"/>
          </a:p>
        </p:txBody>
      </p:sp>
      <p:sp>
        <p:nvSpPr>
          <p:cNvPr id="4" name="Slide Number Placeholder 3"/>
          <p:cNvSpPr>
            <a:spLocks noGrp="1"/>
          </p:cNvSpPr>
          <p:nvPr>
            <p:ph type="sldNum" sz="quarter" idx="5"/>
          </p:nvPr>
        </p:nvSpPr>
        <p:spPr/>
        <p:txBody>
          <a:bodyPr/>
          <a:lstStyle/>
          <a:p>
            <a:fld id="{881ABC55-B5D7-43EE-B9CD-C822A77CEAAB}" type="slidenum">
              <a:rPr lang="en-GB" smtClean="0"/>
              <a:pPr/>
              <a:t>4</a:t>
            </a:fld>
            <a:endParaRPr lang="en-GB" dirty="0"/>
          </a:p>
        </p:txBody>
      </p:sp>
    </p:spTree>
    <p:extLst>
      <p:ext uri="{BB962C8B-B14F-4D97-AF65-F5344CB8AC3E}">
        <p14:creationId xmlns:p14="http://schemas.microsoft.com/office/powerpoint/2010/main" val="229578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MS?</a:t>
            </a:r>
          </a:p>
        </p:txBody>
      </p:sp>
      <p:sp>
        <p:nvSpPr>
          <p:cNvPr id="4" name="Slide Number Placeholder 3"/>
          <p:cNvSpPr>
            <a:spLocks noGrp="1"/>
          </p:cNvSpPr>
          <p:nvPr>
            <p:ph type="sldNum" sz="quarter" idx="5"/>
          </p:nvPr>
        </p:nvSpPr>
        <p:spPr/>
        <p:txBody>
          <a:bodyPr/>
          <a:lstStyle/>
          <a:p>
            <a:fld id="{881ABC55-B5D7-43EE-B9CD-C822A77CEAAB}" type="slidenum">
              <a:rPr lang="en-GB" smtClean="0"/>
              <a:pPr/>
              <a:t>5</a:t>
            </a:fld>
            <a:endParaRPr lang="en-GB" dirty="0"/>
          </a:p>
        </p:txBody>
      </p:sp>
    </p:spTree>
    <p:extLst>
      <p:ext uri="{BB962C8B-B14F-4D97-AF65-F5344CB8AC3E}">
        <p14:creationId xmlns:p14="http://schemas.microsoft.com/office/powerpoint/2010/main" val="14871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MS?</a:t>
            </a:r>
          </a:p>
        </p:txBody>
      </p:sp>
      <p:sp>
        <p:nvSpPr>
          <p:cNvPr id="4" name="Slide Number Placeholder 3"/>
          <p:cNvSpPr>
            <a:spLocks noGrp="1"/>
          </p:cNvSpPr>
          <p:nvPr>
            <p:ph type="sldNum" sz="quarter" idx="5"/>
          </p:nvPr>
        </p:nvSpPr>
        <p:spPr/>
        <p:txBody>
          <a:bodyPr/>
          <a:lstStyle/>
          <a:p>
            <a:fld id="{881ABC55-B5D7-43EE-B9CD-C822A77CEAAB}" type="slidenum">
              <a:rPr lang="en-GB" smtClean="0"/>
              <a:pPr/>
              <a:t>6</a:t>
            </a:fld>
            <a:endParaRPr lang="en-GB" dirty="0"/>
          </a:p>
        </p:txBody>
      </p:sp>
    </p:spTree>
    <p:extLst>
      <p:ext uri="{BB962C8B-B14F-4D97-AF65-F5344CB8AC3E}">
        <p14:creationId xmlns:p14="http://schemas.microsoft.com/office/powerpoint/2010/main" val="25044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MS?</a:t>
            </a:r>
          </a:p>
        </p:txBody>
      </p:sp>
      <p:sp>
        <p:nvSpPr>
          <p:cNvPr id="4" name="Slide Number Placeholder 3"/>
          <p:cNvSpPr>
            <a:spLocks noGrp="1"/>
          </p:cNvSpPr>
          <p:nvPr>
            <p:ph type="sldNum" sz="quarter" idx="5"/>
          </p:nvPr>
        </p:nvSpPr>
        <p:spPr/>
        <p:txBody>
          <a:bodyPr/>
          <a:lstStyle/>
          <a:p>
            <a:fld id="{881ABC55-B5D7-43EE-B9CD-C822A77CEAAB}" type="slidenum">
              <a:rPr lang="en-GB" smtClean="0"/>
              <a:pPr/>
              <a:t>7</a:t>
            </a:fld>
            <a:endParaRPr lang="en-GB" dirty="0"/>
          </a:p>
        </p:txBody>
      </p:sp>
    </p:spTree>
    <p:extLst>
      <p:ext uri="{BB962C8B-B14F-4D97-AF65-F5344CB8AC3E}">
        <p14:creationId xmlns:p14="http://schemas.microsoft.com/office/powerpoint/2010/main" val="283113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MS?</a:t>
            </a:r>
          </a:p>
        </p:txBody>
      </p:sp>
      <p:sp>
        <p:nvSpPr>
          <p:cNvPr id="4" name="Slide Number Placeholder 3"/>
          <p:cNvSpPr>
            <a:spLocks noGrp="1"/>
          </p:cNvSpPr>
          <p:nvPr>
            <p:ph type="sldNum" sz="quarter" idx="5"/>
          </p:nvPr>
        </p:nvSpPr>
        <p:spPr/>
        <p:txBody>
          <a:bodyPr/>
          <a:lstStyle/>
          <a:p>
            <a:fld id="{881ABC55-B5D7-43EE-B9CD-C822A77CEAAB}" type="slidenum">
              <a:rPr lang="en-GB" smtClean="0"/>
              <a:pPr/>
              <a:t>8</a:t>
            </a:fld>
            <a:endParaRPr lang="en-GB" dirty="0"/>
          </a:p>
        </p:txBody>
      </p:sp>
    </p:spTree>
    <p:extLst>
      <p:ext uri="{BB962C8B-B14F-4D97-AF65-F5344CB8AC3E}">
        <p14:creationId xmlns:p14="http://schemas.microsoft.com/office/powerpoint/2010/main" val="300176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MS?</a:t>
            </a:r>
          </a:p>
        </p:txBody>
      </p:sp>
      <p:sp>
        <p:nvSpPr>
          <p:cNvPr id="4" name="Slide Number Placeholder 3"/>
          <p:cNvSpPr>
            <a:spLocks noGrp="1"/>
          </p:cNvSpPr>
          <p:nvPr>
            <p:ph type="sldNum" sz="quarter" idx="5"/>
          </p:nvPr>
        </p:nvSpPr>
        <p:spPr/>
        <p:txBody>
          <a:bodyPr/>
          <a:lstStyle/>
          <a:p>
            <a:fld id="{881ABC55-B5D7-43EE-B9CD-C822A77CEAAB}" type="slidenum">
              <a:rPr lang="en-GB" smtClean="0"/>
              <a:pPr/>
              <a:t>9</a:t>
            </a:fld>
            <a:endParaRPr lang="en-GB" dirty="0"/>
          </a:p>
        </p:txBody>
      </p:sp>
    </p:spTree>
    <p:extLst>
      <p:ext uri="{BB962C8B-B14F-4D97-AF65-F5344CB8AC3E}">
        <p14:creationId xmlns:p14="http://schemas.microsoft.com/office/powerpoint/2010/main" val="1989890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164"/>
            <a:ext cx="9144000" cy="688116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Short presentation title up to 2 lines</a:t>
            </a:r>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Subheading up to two lines only or delete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
        <p:nvSpPr>
          <p:cNvPr id="9" name="Rectangle 8"/>
          <p:cNvSpPr/>
          <p:nvPr userDrawn="1"/>
        </p:nvSpPr>
        <p:spPr>
          <a:xfrm>
            <a:off x="248812" y="140721"/>
            <a:ext cx="1981200" cy="1100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2265" y="300677"/>
            <a:ext cx="959883" cy="940294"/>
          </a:xfrm>
          <a:prstGeom prst="rect">
            <a:avLst/>
          </a:prstGeom>
        </p:spPr>
      </p:pic>
    </p:spTree>
    <p:extLst>
      <p:ext uri="{BB962C8B-B14F-4D97-AF65-F5344CB8AC3E}">
        <p14:creationId xmlns:p14="http://schemas.microsoft.com/office/powerpoint/2010/main" val="243601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65771" cy="6858000"/>
          </a:xfrm>
          <a:prstGeom prst="rect">
            <a:avLst/>
          </a:prstGeom>
        </p:spPr>
      </p:pic>
      <p:sp>
        <p:nvSpPr>
          <p:cNvPr id="10" name="Title 1"/>
          <p:cNvSpPr>
            <a:spLocks noGrp="1"/>
          </p:cNvSpPr>
          <p:nvPr>
            <p:ph type="ctrTitle" hasCustomPrompt="1"/>
          </p:nvPr>
        </p:nvSpPr>
        <p:spPr>
          <a:xfrm>
            <a:off x="445172" y="5681008"/>
            <a:ext cx="3049141" cy="942530"/>
          </a:xfrm>
          <a:noFill/>
        </p:spPr>
        <p:txBody>
          <a:bodyPr vert="horz" lIns="0" tIns="0" rIns="0" bIns="0" rtlCol="0" anchor="t">
            <a:noAutofit/>
          </a:bodyPr>
          <a:lstStyle>
            <a:lvl1pPr algn="l" defTabSz="914400" rtl="0" eaLnBrk="1" latinLnBrk="0" hangingPunct="1">
              <a:lnSpc>
                <a:spcPct val="100000"/>
              </a:lnSpc>
              <a:spcBef>
                <a:spcPct val="0"/>
              </a:spcBef>
              <a:buNone/>
              <a:defRPr lang="en-GB" sz="2400" b="0" kern="120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Closing message here (up to 2 lines)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140586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59" y="1665288"/>
            <a:ext cx="8121330" cy="4679950"/>
          </a:xfrm>
        </p:spPr>
        <p:txBody>
          <a:bodyPr/>
          <a:lstStyle>
            <a:lvl1pPr>
              <a:lnSpc>
                <a:spcPct val="100000"/>
              </a:lnSpc>
              <a:spcBef>
                <a:spcPts val="0"/>
              </a:spcBef>
              <a:spcAft>
                <a:spcPts val="1477"/>
              </a:spcAft>
              <a:defRPr lang="en-US" sz="1800" b="0" kern="1200" dirty="0" smtClean="0">
                <a:solidFill>
                  <a:schemeClr val="accent1"/>
                </a:solidFill>
                <a:latin typeface="+mj-lt"/>
                <a:ea typeface="+mn-ea"/>
                <a:cs typeface="+mn-cs"/>
              </a:defRPr>
            </a:lvl1pPr>
            <a:lvl2pPr>
              <a:lnSpc>
                <a:spcPct val="100000"/>
              </a:lnSpc>
              <a:spcBef>
                <a:spcPts val="0"/>
              </a:spcBef>
              <a:spcAft>
                <a:spcPts val="900"/>
              </a:spcAft>
              <a:defRPr lang="en-US" sz="1800" kern="1200" dirty="0" smtClean="0">
                <a:solidFill>
                  <a:schemeClr val="tx1"/>
                </a:solidFill>
                <a:latin typeface="+mj-lt"/>
                <a:ea typeface="+mn-ea"/>
                <a:cs typeface="+mn-cs"/>
              </a:defRPr>
            </a:lvl2pPr>
            <a:lvl3pPr marL="358775" indent="-358775">
              <a:lnSpc>
                <a:spcPct val="100000"/>
              </a:lnSpc>
              <a:spcBef>
                <a:spcPts val="0"/>
              </a:spcBef>
              <a:spcAft>
                <a:spcPts val="900"/>
              </a:spcAft>
              <a:buFontTx/>
              <a:buBlip>
                <a:blip r:embed="rId2"/>
              </a:buBlip>
              <a:defRPr lang="en-US" sz="1800" kern="1200" dirty="0" smtClean="0">
                <a:solidFill>
                  <a:schemeClr val="tx1"/>
                </a:solidFill>
                <a:latin typeface="+mj-lt"/>
                <a:ea typeface="+mn-ea"/>
                <a:cs typeface="+mn-cs"/>
              </a:defRPr>
            </a:lvl3pPr>
            <a:lvl4pPr marL="644525" indent="-285750">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nSpc>
                <a:spcPct val="100000"/>
              </a:lnSpc>
              <a:spcBef>
                <a:spcPts val="0"/>
              </a:spcBef>
              <a:buNone/>
              <a:defRPr sz="1477" b="1" i="1">
                <a:solidFill>
                  <a:schemeClr val="accent3"/>
                </a:solidFill>
              </a:defRPr>
            </a:lvl6pPr>
            <a:lvl7pPr marL="0" indent="0">
              <a:lnSpc>
                <a:spcPct val="100000"/>
              </a:lnSpc>
              <a:spcBef>
                <a:spcPts val="0"/>
              </a:spcBef>
              <a:buNone/>
              <a:defRPr sz="923">
                <a:solidFill>
                  <a:schemeClr val="accent2"/>
                </a:solidFill>
              </a:defRPr>
            </a:lvl7pPr>
            <a:lvl8pPr marL="0" indent="0">
              <a:buNone/>
              <a:defRPr sz="1200" baseline="0">
                <a:solidFill>
                  <a:schemeClr val="accent3"/>
                </a:solidFill>
              </a:defRPr>
            </a:lvl8pPr>
          </a:lstStyle>
          <a:p>
            <a:pPr marL="0" lvl="0" indent="0" algn="l" defTabSz="914400" rtl="0" eaLnBrk="1" latinLnBrk="0" hangingPunct="1">
              <a:spcBef>
                <a:spcPts val="0"/>
              </a:spcBef>
              <a:spcAft>
                <a:spcPts val="600"/>
              </a:spcAft>
              <a:buFont typeface="Arial" pitchFamily="34" charset="0"/>
              <a:buNone/>
            </a:pPr>
            <a:r>
              <a:rPr lang="en-US"/>
              <a:t>Click to edit Master text styles</a:t>
            </a:r>
          </a:p>
          <a:p>
            <a:pPr marL="0" lvl="1" indent="0" algn="l" defTabSz="914400" rtl="0" eaLnBrk="1" latinLnBrk="0" hangingPunct="1">
              <a:spcBef>
                <a:spcPts val="0"/>
              </a:spcBef>
              <a:spcAft>
                <a:spcPts val="600"/>
              </a:spcAft>
              <a:buFont typeface="Arial" pitchFamily="34" charset="0"/>
              <a:buNone/>
            </a:pPr>
            <a:r>
              <a:rPr lang="en-US"/>
              <a:t>Second level</a:t>
            </a:r>
          </a:p>
          <a:p>
            <a:pPr marL="0" lvl="2" indent="0" algn="l" defTabSz="914400" rtl="0" eaLnBrk="1" latinLnBrk="0" hangingPunct="1">
              <a:spcBef>
                <a:spcPts val="0"/>
              </a:spcBef>
              <a:spcAft>
                <a:spcPts val="600"/>
              </a:spcAft>
              <a:buFont typeface="Arial" pitchFamily="34" charset="0"/>
              <a:buNone/>
            </a:pPr>
            <a:r>
              <a:rPr lang="en-US"/>
              <a:t>Third level</a:t>
            </a:r>
          </a:p>
          <a:p>
            <a:pPr marL="0" lvl="3" indent="0" algn="l" defTabSz="914400" rtl="0" eaLnBrk="1" latinLnBrk="0" hangingPunct="1">
              <a:spcBef>
                <a:spcPts val="0"/>
              </a:spcBef>
              <a:spcAft>
                <a:spcPts val="600"/>
              </a:spcAft>
              <a:buFont typeface="Arial" pitchFamily="34" charset="0"/>
              <a:buNone/>
            </a:pPr>
            <a:r>
              <a:rPr lang="en-US"/>
              <a:t>Fourth level</a:t>
            </a:r>
          </a:p>
          <a:p>
            <a:pPr marL="0" lvl="4" indent="0" algn="l" defTabSz="914400" rtl="0" eaLnBrk="1" latinLnBrk="0" hangingPunct="1">
              <a:spcBef>
                <a:spcPts val="0"/>
              </a:spcBef>
              <a:spcAft>
                <a:spcPts val="600"/>
              </a:spcAft>
              <a:buFont typeface="Arial" pitchFamily="34" charset="0"/>
              <a:buNone/>
            </a:pPr>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dirty="0"/>
          </a:p>
        </p:txBody>
      </p:sp>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83029" y="146888"/>
            <a:ext cx="997459" cy="593342"/>
          </a:xfrm>
          <a:prstGeom prst="rect">
            <a:avLst/>
          </a:prstGeom>
          <a:ln>
            <a:noFill/>
          </a:ln>
        </p:spPr>
      </p:pic>
      <p:sp>
        <p:nvSpPr>
          <p:cNvPr id="2" name="Rectangle 1"/>
          <p:cNvSpPr/>
          <p:nvPr userDrawn="1"/>
        </p:nvSpPr>
        <p:spPr>
          <a:xfrm>
            <a:off x="7884647" y="57152"/>
            <a:ext cx="1155319"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61313" y="143070"/>
            <a:ext cx="2091622" cy="706890"/>
          </a:xfrm>
          <a:prstGeom prst="rect">
            <a:avLst/>
          </a:prstGeom>
        </p:spPr>
      </p:pic>
    </p:spTree>
    <p:extLst>
      <p:ext uri="{BB962C8B-B14F-4D97-AF65-F5344CB8AC3E}">
        <p14:creationId xmlns:p14="http://schemas.microsoft.com/office/powerpoint/2010/main" val="400074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93" y="-297"/>
            <a:ext cx="9156986" cy="685859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Short presentation title up to 2 lines</a:t>
            </a:r>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Subheading up to two lines only or delete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Tree>
    <p:extLst>
      <p:ext uri="{BB962C8B-B14F-4D97-AF65-F5344CB8AC3E}">
        <p14:creationId xmlns:p14="http://schemas.microsoft.com/office/powerpoint/2010/main" val="79710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Cymr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93" y="-297"/>
            <a:ext cx="9156986" cy="685859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Short presentation title up to 2 lines</a:t>
            </a:r>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Subheading up to two lines only or delete</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4288" y="140721"/>
            <a:ext cx="1588477" cy="1483682"/>
          </a:xfrm>
          <a:prstGeom prst="rect">
            <a:avLst/>
          </a:prstGeom>
          <a:ln>
            <a:noFill/>
          </a:ln>
        </p:spPr>
      </p:pic>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spTree>
    <p:extLst>
      <p:ext uri="{BB962C8B-B14F-4D97-AF65-F5344CB8AC3E}">
        <p14:creationId xmlns:p14="http://schemas.microsoft.com/office/powerpoint/2010/main" val="3092284566"/>
      </p:ext>
    </p:extLst>
  </p:cSld>
  <p:clrMapOvr>
    <a:masterClrMapping/>
  </p:clrMapOvr>
  <p:extLst>
    <p:ext uri="{DCECCB84-F9BA-43D5-87BE-67443E8EF086}">
      <p15:sldGuideLst xmlns:p15="http://schemas.microsoft.com/office/powerpoint/2012/main">
        <p15:guide id="1" pos="97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N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93" y="-297"/>
            <a:ext cx="9156986" cy="685859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Short presentation title up to 2 lines</a:t>
            </a:r>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Subheading up to two lines only or delete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91909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Scotla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93" y="-297"/>
            <a:ext cx="9156986" cy="685859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Short presentation title up to 2 lines</a:t>
            </a:r>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Subheading up to two lines only or delete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3100695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801"/>
            <a:ext cx="9144000" cy="683839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Section header here up to 2 lines</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1401241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6" name="Picture 5"/>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76400"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Section header here up to 2 lines</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3632464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59" y="1665288"/>
            <a:ext cx="8121330" cy="4679950"/>
          </a:xfrm>
        </p:spPr>
        <p:txBody>
          <a:bodyPr/>
          <a:lstStyle>
            <a:lvl1pPr>
              <a:lnSpc>
                <a:spcPct val="100000"/>
              </a:lnSpc>
              <a:spcBef>
                <a:spcPts val="0"/>
              </a:spcBef>
              <a:spcAft>
                <a:spcPts val="1477"/>
              </a:spcAft>
              <a:defRPr lang="en-US" sz="1800" b="0" kern="1200" dirty="0" smtClean="0">
                <a:solidFill>
                  <a:schemeClr val="accent1"/>
                </a:solidFill>
                <a:latin typeface="+mj-lt"/>
                <a:ea typeface="+mn-ea"/>
                <a:cs typeface="+mn-cs"/>
              </a:defRPr>
            </a:lvl1pPr>
            <a:lvl2pPr>
              <a:lnSpc>
                <a:spcPct val="100000"/>
              </a:lnSpc>
              <a:spcBef>
                <a:spcPts val="0"/>
              </a:spcBef>
              <a:spcAft>
                <a:spcPts val="900"/>
              </a:spcAft>
              <a:defRPr lang="en-US" sz="1800" kern="1200" dirty="0" smtClean="0">
                <a:solidFill>
                  <a:schemeClr val="tx1"/>
                </a:solidFill>
                <a:latin typeface="+mj-lt"/>
                <a:ea typeface="+mn-ea"/>
                <a:cs typeface="+mn-cs"/>
              </a:defRPr>
            </a:lvl2pPr>
            <a:lvl3pPr marL="358775" indent="-358775">
              <a:lnSpc>
                <a:spcPct val="100000"/>
              </a:lnSpc>
              <a:spcBef>
                <a:spcPts val="0"/>
              </a:spcBef>
              <a:spcAft>
                <a:spcPts val="900"/>
              </a:spcAft>
              <a:buFontTx/>
              <a:buBlip>
                <a:blip r:embed="rId2"/>
              </a:buBlip>
              <a:defRPr lang="en-US" sz="1800" kern="1200" dirty="0" smtClean="0">
                <a:solidFill>
                  <a:schemeClr val="tx1"/>
                </a:solidFill>
                <a:latin typeface="+mj-lt"/>
                <a:ea typeface="+mn-ea"/>
                <a:cs typeface="+mn-cs"/>
              </a:defRPr>
            </a:lvl3pPr>
            <a:lvl4pPr marL="644525" indent="-285750">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nSpc>
                <a:spcPct val="100000"/>
              </a:lnSpc>
              <a:spcBef>
                <a:spcPts val="0"/>
              </a:spcBef>
              <a:buNone/>
              <a:defRPr sz="1477" b="1" i="1">
                <a:solidFill>
                  <a:schemeClr val="accent3"/>
                </a:solidFill>
              </a:defRPr>
            </a:lvl6pPr>
            <a:lvl7pPr marL="0" indent="0">
              <a:lnSpc>
                <a:spcPct val="100000"/>
              </a:lnSpc>
              <a:spcBef>
                <a:spcPts val="0"/>
              </a:spcBef>
              <a:buNone/>
              <a:defRPr sz="923">
                <a:solidFill>
                  <a:schemeClr val="accent2"/>
                </a:solidFill>
              </a:defRPr>
            </a:lvl7pPr>
            <a:lvl8pPr marL="0" indent="0">
              <a:buNone/>
              <a:defRPr sz="1200" baseline="0">
                <a:solidFill>
                  <a:schemeClr val="accent3"/>
                </a:solidFill>
              </a:defRPr>
            </a:lvl8pPr>
          </a:lstStyle>
          <a:p>
            <a:pPr marL="0" lvl="0" indent="0" algn="l" defTabSz="914400" rtl="0" eaLnBrk="1" latinLnBrk="0" hangingPunct="1">
              <a:spcBef>
                <a:spcPts val="0"/>
              </a:spcBef>
              <a:spcAft>
                <a:spcPts val="600"/>
              </a:spcAft>
              <a:buFont typeface="Arial" pitchFamily="34" charset="0"/>
              <a:buNone/>
            </a:pPr>
            <a:r>
              <a:rPr lang="en-US"/>
              <a:t>Click to edit Master text styles</a:t>
            </a:r>
          </a:p>
          <a:p>
            <a:pPr marL="0" lvl="1" indent="0" algn="l" defTabSz="914400" rtl="0" eaLnBrk="1" latinLnBrk="0" hangingPunct="1">
              <a:spcBef>
                <a:spcPts val="0"/>
              </a:spcBef>
              <a:spcAft>
                <a:spcPts val="600"/>
              </a:spcAft>
              <a:buFont typeface="Arial" pitchFamily="34" charset="0"/>
              <a:buNone/>
            </a:pPr>
            <a:r>
              <a:rPr lang="en-US"/>
              <a:t>Second level</a:t>
            </a:r>
          </a:p>
          <a:p>
            <a:pPr marL="0" lvl="2" indent="0" algn="l" defTabSz="914400" rtl="0" eaLnBrk="1" latinLnBrk="0" hangingPunct="1">
              <a:spcBef>
                <a:spcPts val="0"/>
              </a:spcBef>
              <a:spcAft>
                <a:spcPts val="600"/>
              </a:spcAft>
              <a:buFont typeface="Arial" pitchFamily="34" charset="0"/>
              <a:buNone/>
            </a:pPr>
            <a:r>
              <a:rPr lang="en-US"/>
              <a:t>Third level</a:t>
            </a:r>
          </a:p>
          <a:p>
            <a:pPr marL="0" lvl="3" indent="0" algn="l" defTabSz="914400" rtl="0" eaLnBrk="1" latinLnBrk="0" hangingPunct="1">
              <a:spcBef>
                <a:spcPts val="0"/>
              </a:spcBef>
              <a:spcAft>
                <a:spcPts val="600"/>
              </a:spcAft>
              <a:buFont typeface="Arial" pitchFamily="34" charset="0"/>
              <a:buNone/>
            </a:pPr>
            <a:r>
              <a:rPr lang="en-US"/>
              <a:t>Fourth level</a:t>
            </a:r>
          </a:p>
          <a:p>
            <a:pPr marL="0" lvl="4" indent="0" algn="l" defTabSz="914400" rtl="0" eaLnBrk="1" latinLnBrk="0" hangingPunct="1">
              <a:spcBef>
                <a:spcPts val="0"/>
              </a:spcBef>
              <a:spcAft>
                <a:spcPts val="600"/>
              </a:spcAft>
              <a:buFont typeface="Arial" pitchFamily="34" charset="0"/>
              <a:buNone/>
            </a:pPr>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dirty="0"/>
          </a:p>
        </p:txBody>
      </p:sp>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83029" y="146888"/>
            <a:ext cx="997459" cy="593342"/>
          </a:xfrm>
          <a:prstGeom prst="rect">
            <a:avLst/>
          </a:prstGeom>
          <a:ln>
            <a:noFill/>
          </a:ln>
        </p:spPr>
      </p:pic>
    </p:spTree>
    <p:extLst>
      <p:ext uri="{BB962C8B-B14F-4D97-AF65-F5344CB8AC3E}">
        <p14:creationId xmlns:p14="http://schemas.microsoft.com/office/powerpoint/2010/main" val="3039782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Thirds; One Thir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547687" y="1665288"/>
            <a:ext cx="5256000"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47686" y="1665288"/>
            <a:ext cx="2728001"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029" y="146888"/>
            <a:ext cx="997459" cy="593342"/>
          </a:xfrm>
          <a:prstGeom prst="rect">
            <a:avLst/>
          </a:prstGeom>
          <a:ln>
            <a:noFill/>
          </a:ln>
        </p:spPr>
      </p:pic>
    </p:spTree>
    <p:extLst>
      <p:ext uri="{BB962C8B-B14F-4D97-AF65-F5344CB8AC3E}">
        <p14:creationId xmlns:p14="http://schemas.microsoft.com/office/powerpoint/2010/main" val="331931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ymru">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164"/>
            <a:ext cx="9144000" cy="688116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Short presentation title up to 2 lines</a:t>
            </a:r>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Subheading up to two lines only or delete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sp>
        <p:nvSpPr>
          <p:cNvPr id="6" name="Rectangle 5"/>
          <p:cNvSpPr/>
          <p:nvPr userDrawn="1"/>
        </p:nvSpPr>
        <p:spPr>
          <a:xfrm>
            <a:off x="306625" y="344953"/>
            <a:ext cx="1774046" cy="1127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6741" y="202034"/>
            <a:ext cx="2091622" cy="706890"/>
          </a:xfrm>
          <a:prstGeom prst="rect">
            <a:avLst/>
          </a:prstGeom>
        </p:spPr>
      </p:pic>
    </p:spTree>
    <p:extLst>
      <p:ext uri="{BB962C8B-B14F-4D97-AF65-F5344CB8AC3E}">
        <p14:creationId xmlns:p14="http://schemas.microsoft.com/office/powerpoint/2010/main" val="331149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aption and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97412" y="1665641"/>
            <a:ext cx="5564188" cy="369728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11" name="Text Placeholder 10"/>
          <p:cNvSpPr>
            <a:spLocks noGrp="1"/>
          </p:cNvSpPr>
          <p:nvPr>
            <p:ph type="body" sz="quarter" idx="10" hasCustomPrompt="1"/>
          </p:nvPr>
        </p:nvSpPr>
        <p:spPr>
          <a:xfrm>
            <a:off x="561975" y="1665288"/>
            <a:ext cx="2054225" cy="3697641"/>
          </a:xfrm>
          <a:noFill/>
        </p:spPr>
        <p:txBody>
          <a:bodyPr lIns="0">
            <a:normAutofit/>
          </a:bodyPr>
          <a:lstStyle>
            <a:lvl1pPr marL="0" indent="0">
              <a:defRPr sz="1800" baseline="0"/>
            </a:lvl1pPr>
            <a:lvl2pPr>
              <a:defRPr lang="en-GB" sz="1400" kern="1200" dirty="0">
                <a:solidFill>
                  <a:schemeClr val="tx1"/>
                </a:solidFill>
                <a:latin typeface="+mj-lt"/>
                <a:ea typeface="+mn-ea"/>
                <a:cs typeface="+mn-cs"/>
              </a:defRPr>
            </a:lvl2pPr>
            <a:lvl3pPr>
              <a:defRPr sz="1800"/>
            </a:lvl3pPr>
            <a:lvl4pPr>
              <a:defRPr sz="1800"/>
            </a:lvl4pPr>
            <a:lvl5pPr>
              <a:defRPr sz="1800"/>
            </a:lvl5pPr>
          </a:lstStyle>
          <a:p>
            <a:pPr marL="0" lvl="1" indent="0" algn="l" defTabSz="914400" rtl="0" eaLnBrk="1" latinLnBrk="0" hangingPunct="1">
              <a:spcBef>
                <a:spcPts val="0"/>
              </a:spcBef>
              <a:spcAft>
                <a:spcPts val="600"/>
              </a:spcAft>
              <a:buClr>
                <a:schemeClr val="accent2"/>
              </a:buClr>
              <a:buFont typeface="Arial" pitchFamily="34" charset="0"/>
              <a:buNone/>
            </a:pPr>
            <a:r>
              <a:rPr lang="en-US" dirty="0"/>
              <a:t>Picture description goes here</a:t>
            </a:r>
          </a:p>
          <a:p>
            <a:pPr marL="0" lvl="1" indent="0" algn="l" defTabSz="914400" rtl="0" eaLnBrk="1" latinLnBrk="0" hangingPunct="1">
              <a:spcBef>
                <a:spcPts val="0"/>
              </a:spcBef>
              <a:spcAft>
                <a:spcPts val="600"/>
              </a:spcAft>
              <a:buClr>
                <a:schemeClr val="accent2"/>
              </a:buClr>
              <a:buFont typeface="Arial" pitchFamily="34" charset="0"/>
              <a:buNone/>
            </a:pPr>
            <a:r>
              <a:rPr lang="en-US" dirty="0"/>
              <a:t>Second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a:t>Third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a:t>Fourth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12"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029" y="146888"/>
            <a:ext cx="997459" cy="593342"/>
          </a:xfrm>
          <a:prstGeom prst="rect">
            <a:avLst/>
          </a:prstGeom>
          <a:ln>
            <a:noFill/>
          </a:ln>
        </p:spPr>
      </p:pic>
    </p:spTree>
    <p:extLst>
      <p:ext uri="{BB962C8B-B14F-4D97-AF65-F5344CB8AC3E}">
        <p14:creationId xmlns:p14="http://schemas.microsoft.com/office/powerpoint/2010/main" val="1878269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029" y="146888"/>
            <a:ext cx="997459" cy="593342"/>
          </a:xfrm>
          <a:prstGeom prst="rect">
            <a:avLst/>
          </a:prstGeom>
          <a:ln>
            <a:noFill/>
          </a:ln>
        </p:spPr>
      </p:pic>
    </p:spTree>
    <p:extLst>
      <p:ext uri="{BB962C8B-B14F-4D97-AF65-F5344CB8AC3E}">
        <p14:creationId xmlns:p14="http://schemas.microsoft.com/office/powerpoint/2010/main" val="245110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947"/>
            <a:ext cx="9165771" cy="6854679"/>
          </a:xfrm>
          <a:prstGeom prst="rect">
            <a:avLst/>
          </a:prstGeom>
        </p:spPr>
      </p:pic>
      <p:sp>
        <p:nvSpPr>
          <p:cNvPr id="10" name="Title 1"/>
          <p:cNvSpPr>
            <a:spLocks noGrp="1"/>
          </p:cNvSpPr>
          <p:nvPr>
            <p:ph type="ctrTitle" hasCustomPrompt="1"/>
          </p:nvPr>
        </p:nvSpPr>
        <p:spPr>
          <a:xfrm>
            <a:off x="445172" y="5681008"/>
            <a:ext cx="3049141" cy="942530"/>
          </a:xfrm>
          <a:noFill/>
        </p:spPr>
        <p:txBody>
          <a:bodyPr vert="horz" lIns="0" tIns="0" rIns="0" bIns="0" rtlCol="0" anchor="t">
            <a:noAutofit/>
          </a:bodyPr>
          <a:lstStyle>
            <a:lvl1pPr algn="l" defTabSz="914400" rtl="0" eaLnBrk="1" latinLnBrk="0" hangingPunct="1">
              <a:lnSpc>
                <a:spcPct val="100000"/>
              </a:lnSpc>
              <a:spcBef>
                <a:spcPct val="0"/>
              </a:spcBef>
              <a:buNone/>
              <a:defRPr lang="en-GB" sz="2400" b="0" kern="120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Closing message here (up to 2 lines)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89567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1" y="6356352"/>
            <a:ext cx="2057400" cy="365125"/>
          </a:xfrm>
          <a:prstGeom prst="rect">
            <a:avLst/>
          </a:prstGeom>
        </p:spPr>
        <p:txBody>
          <a:bodyPr/>
          <a:lstStyle/>
          <a:p>
            <a:fld id="{270CF95E-8BBD-4EE5-8AAE-85AFA5D23402}" type="datetime1">
              <a:rPr lang="en-GB" smtClean="0"/>
              <a:t>08/10/2019</a:t>
            </a:fld>
            <a:endParaRPr lang="en-GB"/>
          </a:p>
        </p:txBody>
      </p:sp>
      <p:sp>
        <p:nvSpPr>
          <p:cNvPr id="3" name="Footer Placeholder 2"/>
          <p:cNvSpPr>
            <a:spLocks noGrp="1"/>
          </p:cNvSpPr>
          <p:nvPr>
            <p:ph type="ftr" sz="quarter" idx="11"/>
          </p:nvPr>
        </p:nvSpPr>
        <p:spPr>
          <a:xfrm>
            <a:off x="3028951" y="6356352"/>
            <a:ext cx="3086100" cy="365125"/>
          </a:xfrm>
          <a:prstGeom prst="rect">
            <a:avLst/>
          </a:prstGeom>
        </p:spPr>
        <p:txBody>
          <a:bodyPr/>
          <a:lstStyle/>
          <a:p>
            <a:r>
              <a:rPr lang="en-GB"/>
              <a:t>Agenda item 2| Stop MS Appeal Board | Meeting 30 Jan 2019 |1</a:t>
            </a:r>
          </a:p>
        </p:txBody>
      </p:sp>
      <p:sp>
        <p:nvSpPr>
          <p:cNvPr id="4" name="Slide Number Placeholder 3"/>
          <p:cNvSpPr>
            <a:spLocks noGrp="1"/>
          </p:cNvSpPr>
          <p:nvPr>
            <p:ph type="sldNum" sz="quarter" idx="12"/>
          </p:nvPr>
        </p:nvSpPr>
        <p:spPr/>
        <p:txBody>
          <a:bodyPr/>
          <a:lstStyle/>
          <a:p>
            <a:fld id="{F8DAF7CA-FD86-4AC0-9862-4E6DB7125208}" type="slidenum">
              <a:rPr lang="en-GB" smtClean="0"/>
              <a:t>‹#›</a:t>
            </a:fld>
            <a:endParaRPr lang="en-GB"/>
          </a:p>
        </p:txBody>
      </p:sp>
    </p:spTree>
    <p:extLst>
      <p:ext uri="{BB962C8B-B14F-4D97-AF65-F5344CB8AC3E}">
        <p14:creationId xmlns:p14="http://schemas.microsoft.com/office/powerpoint/2010/main" val="2389259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815809-C614-4803-B49E-D7A1B75EF42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5EDB0E9-58D2-495E-BFB6-FE6910AB95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 xmlns:a16="http://schemas.microsoft.com/office/drawing/2014/main" id="{0E496829-37DA-4BC0-B305-94A503FBC290}"/>
              </a:ext>
            </a:extLst>
          </p:cNvPr>
          <p:cNvSpPr>
            <a:spLocks noGrp="1"/>
          </p:cNvSpPr>
          <p:nvPr>
            <p:ph type="sldNum" sz="quarter" idx="10"/>
          </p:nvPr>
        </p:nvSpPr>
        <p:spPr/>
        <p:txBody>
          <a:bodyPr/>
          <a:lstStyle/>
          <a:p>
            <a:fld id="{6FE9439A-A3D1-4657-8245-D4D0C848B9B9}" type="slidenum">
              <a:rPr lang="en-GB" smtClean="0">
                <a:solidFill>
                  <a:srgbClr val="6E2B62"/>
                </a:solidFill>
              </a:rPr>
              <a:pPr/>
              <a:t>‹#›</a:t>
            </a:fld>
            <a:endParaRPr lang="en-GB" dirty="0">
              <a:solidFill>
                <a:srgbClr val="6E2B62"/>
              </a:solidFill>
            </a:endParaRPr>
          </a:p>
        </p:txBody>
      </p:sp>
    </p:spTree>
    <p:extLst>
      <p:ext uri="{BB962C8B-B14F-4D97-AF65-F5344CB8AC3E}">
        <p14:creationId xmlns:p14="http://schemas.microsoft.com/office/powerpoint/2010/main" val="604381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D295D9-34F4-4BB7-98DC-2D4A2B1DF01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E57B905-852E-466B-A4BD-952F7CFA515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 xmlns:a16="http://schemas.microsoft.com/office/drawing/2014/main" id="{4C577256-6B82-4E99-B5FA-1B972982FE26}"/>
              </a:ext>
            </a:extLst>
          </p:cNvPr>
          <p:cNvSpPr>
            <a:spLocks noGrp="1"/>
          </p:cNvSpPr>
          <p:nvPr>
            <p:ph type="sldNum" sz="quarter" idx="10"/>
          </p:nvPr>
        </p:nvSpPr>
        <p:spPr/>
        <p:txBody>
          <a:bodyPr/>
          <a:lstStyle/>
          <a:p>
            <a:fld id="{6FE9439A-A3D1-4657-8245-D4D0C848B9B9}" type="slidenum">
              <a:rPr lang="en-GB" smtClean="0">
                <a:solidFill>
                  <a:srgbClr val="6E2B62"/>
                </a:solidFill>
              </a:rPr>
              <a:pPr/>
              <a:t>‹#›</a:t>
            </a:fld>
            <a:endParaRPr lang="en-GB" dirty="0">
              <a:solidFill>
                <a:srgbClr val="6E2B62"/>
              </a:solidFill>
            </a:endParaRPr>
          </a:p>
        </p:txBody>
      </p:sp>
    </p:spTree>
    <p:extLst>
      <p:ext uri="{BB962C8B-B14F-4D97-AF65-F5344CB8AC3E}">
        <p14:creationId xmlns:p14="http://schemas.microsoft.com/office/powerpoint/2010/main" val="2977691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59" y="1665288"/>
            <a:ext cx="8121330" cy="4679950"/>
          </a:xfrm>
        </p:spPr>
        <p:txBody>
          <a:bodyPr/>
          <a:lstStyle>
            <a:lvl1pPr>
              <a:lnSpc>
                <a:spcPct val="100000"/>
              </a:lnSpc>
              <a:spcBef>
                <a:spcPts val="0"/>
              </a:spcBef>
              <a:spcAft>
                <a:spcPts val="1477"/>
              </a:spcAft>
              <a:defRPr lang="en-US" sz="1800" b="0" kern="1200" dirty="0" smtClean="0">
                <a:solidFill>
                  <a:schemeClr val="accent1"/>
                </a:solidFill>
                <a:latin typeface="+mj-lt"/>
                <a:ea typeface="+mn-ea"/>
                <a:cs typeface="+mn-cs"/>
              </a:defRPr>
            </a:lvl1pPr>
            <a:lvl2pPr>
              <a:lnSpc>
                <a:spcPct val="100000"/>
              </a:lnSpc>
              <a:spcBef>
                <a:spcPts val="0"/>
              </a:spcBef>
              <a:spcAft>
                <a:spcPts val="900"/>
              </a:spcAft>
              <a:defRPr lang="en-US" sz="1800" kern="1200" dirty="0" smtClean="0">
                <a:solidFill>
                  <a:schemeClr val="tx1"/>
                </a:solidFill>
                <a:latin typeface="+mj-lt"/>
                <a:ea typeface="+mn-ea"/>
                <a:cs typeface="+mn-cs"/>
              </a:defRPr>
            </a:lvl2pPr>
            <a:lvl3pPr marL="358775" indent="-358775">
              <a:lnSpc>
                <a:spcPct val="100000"/>
              </a:lnSpc>
              <a:spcBef>
                <a:spcPts val="0"/>
              </a:spcBef>
              <a:spcAft>
                <a:spcPts val="900"/>
              </a:spcAft>
              <a:buFontTx/>
              <a:buBlip>
                <a:blip r:embed="rId2"/>
              </a:buBlip>
              <a:defRPr lang="en-US" sz="1800" kern="1200" dirty="0" smtClean="0">
                <a:solidFill>
                  <a:schemeClr val="tx1"/>
                </a:solidFill>
                <a:latin typeface="+mj-lt"/>
                <a:ea typeface="+mn-ea"/>
                <a:cs typeface="+mn-cs"/>
              </a:defRPr>
            </a:lvl3pPr>
            <a:lvl4pPr marL="644525" indent="-285750">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nSpc>
                <a:spcPct val="100000"/>
              </a:lnSpc>
              <a:spcBef>
                <a:spcPts val="0"/>
              </a:spcBef>
              <a:buNone/>
              <a:defRPr sz="1477" b="1" i="1">
                <a:solidFill>
                  <a:schemeClr val="accent3"/>
                </a:solidFill>
              </a:defRPr>
            </a:lvl6pPr>
            <a:lvl7pPr marL="0" indent="0">
              <a:lnSpc>
                <a:spcPct val="100000"/>
              </a:lnSpc>
              <a:spcBef>
                <a:spcPts val="0"/>
              </a:spcBef>
              <a:buNone/>
              <a:defRPr sz="923">
                <a:solidFill>
                  <a:schemeClr val="accent2"/>
                </a:solidFill>
              </a:defRPr>
            </a:lvl7pPr>
            <a:lvl8pPr marL="0" indent="0">
              <a:buNone/>
              <a:defRPr sz="1200" baseline="0">
                <a:solidFill>
                  <a:schemeClr val="accent3"/>
                </a:solidFill>
              </a:defRPr>
            </a:lvl8pPr>
          </a:lstStyle>
          <a:p>
            <a:pPr marL="0" lvl="0" indent="0" algn="l" defTabSz="914400" rtl="0" eaLnBrk="1" latinLnBrk="0" hangingPunct="1">
              <a:spcBef>
                <a:spcPts val="0"/>
              </a:spcBef>
              <a:spcAft>
                <a:spcPts val="600"/>
              </a:spcAft>
              <a:buFont typeface="Arial" pitchFamily="34" charset="0"/>
              <a:buNone/>
            </a:pPr>
            <a:r>
              <a:rPr lang="en-US"/>
              <a:t>Edit Master text styles</a:t>
            </a:r>
          </a:p>
          <a:p>
            <a:pPr marL="0" lvl="1" indent="0" algn="l" defTabSz="914400" rtl="0" eaLnBrk="1" latinLnBrk="0" hangingPunct="1">
              <a:spcBef>
                <a:spcPts val="0"/>
              </a:spcBef>
              <a:spcAft>
                <a:spcPts val="600"/>
              </a:spcAft>
              <a:buFont typeface="Arial" pitchFamily="34" charset="0"/>
              <a:buNone/>
            </a:pPr>
            <a:r>
              <a:rPr lang="en-US"/>
              <a:t>Second level</a:t>
            </a:r>
          </a:p>
          <a:p>
            <a:pPr marL="0" lvl="2" indent="0" algn="l" defTabSz="914400" rtl="0" eaLnBrk="1" latinLnBrk="0" hangingPunct="1">
              <a:spcBef>
                <a:spcPts val="0"/>
              </a:spcBef>
              <a:spcAft>
                <a:spcPts val="600"/>
              </a:spcAft>
              <a:buFont typeface="Arial" pitchFamily="34" charset="0"/>
              <a:buNone/>
            </a:pPr>
            <a:r>
              <a:rPr lang="en-US"/>
              <a:t>Third level</a:t>
            </a:r>
          </a:p>
          <a:p>
            <a:pPr marL="0" lvl="3" indent="0" algn="l" defTabSz="914400" rtl="0" eaLnBrk="1" latinLnBrk="0" hangingPunct="1">
              <a:spcBef>
                <a:spcPts val="0"/>
              </a:spcBef>
              <a:spcAft>
                <a:spcPts val="600"/>
              </a:spcAft>
              <a:buFont typeface="Arial" pitchFamily="34" charset="0"/>
              <a:buNone/>
            </a:pPr>
            <a:r>
              <a:rPr lang="en-US"/>
              <a:t>Fourth level</a:t>
            </a:r>
          </a:p>
          <a:p>
            <a:pPr marL="0" lvl="4" indent="0" algn="l" defTabSz="914400" rtl="0" eaLnBrk="1" latinLnBrk="0" hangingPunct="1">
              <a:spcBef>
                <a:spcPts val="0"/>
              </a:spcBef>
              <a:spcAft>
                <a:spcPts val="600"/>
              </a:spcAft>
              <a:buFont typeface="Arial" pitchFamily="34" charset="0"/>
              <a:buNone/>
            </a:pPr>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solidFill>
                  <a:srgbClr val="6E2B62"/>
                </a:solidFill>
              </a:rPr>
              <a:pPr/>
              <a:t>‹#›</a:t>
            </a:fld>
            <a:endParaRPr lang="en-GB">
              <a:solidFill>
                <a:srgbClr val="6E2B62"/>
              </a:solidFill>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1313" y="143070"/>
            <a:ext cx="2091622" cy="706890"/>
          </a:xfrm>
          <a:prstGeom prst="rect">
            <a:avLst/>
          </a:prstGeom>
        </p:spPr>
      </p:pic>
    </p:spTree>
    <p:extLst>
      <p:ext uri="{BB962C8B-B14F-4D97-AF65-F5344CB8AC3E}">
        <p14:creationId xmlns:p14="http://schemas.microsoft.com/office/powerpoint/2010/main" val="86258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164"/>
            <a:ext cx="9144000" cy="688116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Short presentation title up to 2 lines</a:t>
            </a:r>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Subheading up to two lines only or delete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424161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Scotlan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164"/>
            <a:ext cx="9144000" cy="688116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Short presentation title up to 2 lines</a:t>
            </a:r>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Subheading up to two lines only or delete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148086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74"/>
            <a:ext cx="9176657" cy="689275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Section header here up to 2 lines</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41511029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938"/>
            <a:ext cx="9187543" cy="694222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Section header here up to 2 lines</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7595783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hirds; One Thir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lvl1pPr>
              <a:defRPr lang="en-US" dirty="0"/>
            </a:lvl1pPr>
          </a:lstStyle>
          <a:p>
            <a:pPr lvl="0"/>
            <a:r>
              <a:rPr lang="en-US" dirty="0"/>
              <a:t>Click to edit Master title style</a:t>
            </a:r>
          </a:p>
        </p:txBody>
      </p:sp>
      <p:sp>
        <p:nvSpPr>
          <p:cNvPr id="3" name="Content Placeholder 2"/>
          <p:cNvSpPr>
            <a:spLocks noGrp="1"/>
          </p:cNvSpPr>
          <p:nvPr>
            <p:ph sz="half" idx="1"/>
          </p:nvPr>
        </p:nvSpPr>
        <p:spPr>
          <a:xfrm>
            <a:off x="547687" y="1665288"/>
            <a:ext cx="5256000"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dirty="0"/>
              <a:t>Click to edit Master text styles</a:t>
            </a:r>
          </a:p>
          <a:p>
            <a:pPr lvl="1"/>
            <a:r>
              <a:rPr lang="en-US" dirty="0"/>
              <a:t>Second level</a:t>
            </a:r>
          </a:p>
          <a:p>
            <a:pPr lvl="2"/>
            <a:r>
              <a:rPr lang="en-US" dirty="0"/>
              <a:t>Third level</a:t>
            </a:r>
          </a:p>
          <a:p>
            <a:pPr marL="631825" lvl="3" indent="-273050" algn="l" defTabSz="914400" rtl="0" eaLnBrk="1" latinLnBrk="0" hangingPunct="1">
              <a:lnSpc>
                <a:spcPct val="100000"/>
              </a:lnSpc>
              <a:spcBef>
                <a:spcPts val="0"/>
              </a:spcBef>
              <a:spcAft>
                <a:spcPts val="600"/>
              </a:spcAft>
              <a:buClr>
                <a:schemeClr val="tx1"/>
              </a:buClr>
              <a:buFont typeface="Arial" panose="020B0604020202020204" pitchFamily="34" charset="0"/>
              <a:buChar char="–"/>
            </a:pPr>
            <a:r>
              <a:rPr lang="en-US" dirty="0"/>
              <a:t>Fourth level</a:t>
            </a:r>
          </a:p>
          <a:p>
            <a:pPr marL="804863" lvl="4" indent="-173038"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pPr>
            <a:r>
              <a:rPr lang="en-US" dirty="0"/>
              <a:t>Fifth level</a:t>
            </a:r>
          </a:p>
        </p:txBody>
      </p:sp>
      <p:sp>
        <p:nvSpPr>
          <p:cNvPr id="4" name="Content Placeholder 3"/>
          <p:cNvSpPr>
            <a:spLocks noGrp="1"/>
          </p:cNvSpPr>
          <p:nvPr>
            <p:ph sz="half" idx="2"/>
          </p:nvPr>
        </p:nvSpPr>
        <p:spPr>
          <a:xfrm>
            <a:off x="5947686" y="1665288"/>
            <a:ext cx="2728001"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dirty="0"/>
              <a:t>Click to edit Master text styles</a:t>
            </a:r>
          </a:p>
          <a:p>
            <a:pPr lvl="1"/>
            <a:r>
              <a:rPr lang="en-US" dirty="0"/>
              <a:t>Second level</a:t>
            </a:r>
          </a:p>
          <a:p>
            <a:pPr lvl="2"/>
            <a:r>
              <a:rPr lang="en-US" dirty="0"/>
              <a:t>Third level</a:t>
            </a:r>
          </a:p>
          <a:p>
            <a:pPr marL="631825" lvl="3" indent="-273050" algn="l" defTabSz="914400" rtl="0" eaLnBrk="1" latinLnBrk="0" hangingPunct="1">
              <a:lnSpc>
                <a:spcPct val="100000"/>
              </a:lnSpc>
              <a:spcBef>
                <a:spcPts val="0"/>
              </a:spcBef>
              <a:spcAft>
                <a:spcPts val="600"/>
              </a:spcAft>
              <a:buClr>
                <a:schemeClr val="tx1"/>
              </a:buClr>
              <a:buFont typeface="Arial" panose="020B0604020202020204" pitchFamily="34" charset="0"/>
              <a:buChar char="–"/>
            </a:pPr>
            <a:r>
              <a:rPr lang="en-US" dirty="0"/>
              <a:t>Fourth level</a:t>
            </a:r>
          </a:p>
          <a:p>
            <a:pPr marL="804863" lvl="4" indent="-173038"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pPr>
            <a:r>
              <a:rPr lang="en-US" dirty="0"/>
              <a:t>Fifth level</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029" y="146888"/>
            <a:ext cx="997459" cy="593342"/>
          </a:xfrm>
          <a:prstGeom prst="rect">
            <a:avLst/>
          </a:prstGeom>
          <a:ln>
            <a:noFill/>
          </a:ln>
        </p:spPr>
      </p:pic>
      <p:pic>
        <p:nvPicPr>
          <p:cNvPr id="7" name="Picture 6"/>
          <p:cNvPicPr/>
          <p:nvPr userDrawn="1"/>
        </p:nvPicPr>
        <p:blipFill>
          <a:blip r:embed="rId3" cstate="screen">
            <a:extLst>
              <a:ext uri="{28A0092B-C50C-407E-A947-70E740481C1C}">
                <a14:useLocalDpi xmlns:a14="http://schemas.microsoft.com/office/drawing/2010/main"/>
              </a:ext>
            </a:extLst>
          </a:blip>
          <a:stretch>
            <a:fillRect/>
          </a:stretch>
        </p:blipFill>
        <p:spPr>
          <a:xfrm>
            <a:off x="8001000" y="126378"/>
            <a:ext cx="987552" cy="926481"/>
          </a:xfrm>
          <a:prstGeom prst="rect">
            <a:avLst/>
          </a:prstGeom>
        </p:spPr>
      </p:pic>
    </p:spTree>
    <p:extLst>
      <p:ext uri="{BB962C8B-B14F-4D97-AF65-F5344CB8AC3E}">
        <p14:creationId xmlns:p14="http://schemas.microsoft.com/office/powerpoint/2010/main" val="331198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aption and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97412" y="1665641"/>
            <a:ext cx="5564188" cy="369728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Text Placeholder 10"/>
          <p:cNvSpPr>
            <a:spLocks noGrp="1"/>
          </p:cNvSpPr>
          <p:nvPr>
            <p:ph type="body" sz="quarter" idx="10" hasCustomPrompt="1"/>
          </p:nvPr>
        </p:nvSpPr>
        <p:spPr>
          <a:xfrm>
            <a:off x="561975" y="1665288"/>
            <a:ext cx="2054225" cy="3697641"/>
          </a:xfrm>
          <a:noFill/>
        </p:spPr>
        <p:txBody>
          <a:bodyPr lIns="0">
            <a:normAutofit/>
          </a:bodyPr>
          <a:lstStyle>
            <a:lvl1pPr marL="0" indent="0">
              <a:defRPr sz="1800" baseline="0"/>
            </a:lvl1pPr>
            <a:lvl2pPr>
              <a:defRPr lang="en-GB" sz="1400" kern="1200" dirty="0">
                <a:solidFill>
                  <a:schemeClr val="tx1"/>
                </a:solidFill>
                <a:latin typeface="+mj-lt"/>
                <a:ea typeface="+mn-ea"/>
                <a:cs typeface="+mn-cs"/>
              </a:defRPr>
            </a:lvl2pPr>
            <a:lvl3pPr>
              <a:defRPr sz="1800"/>
            </a:lvl3pPr>
            <a:lvl4pPr>
              <a:defRPr sz="1800"/>
            </a:lvl4pPr>
            <a:lvl5pPr>
              <a:defRPr sz="1800"/>
            </a:lvl5pPr>
          </a:lstStyle>
          <a:p>
            <a:pPr marL="0" lvl="1" indent="0" algn="l" defTabSz="914400" rtl="0" eaLnBrk="1" latinLnBrk="0" hangingPunct="1">
              <a:spcBef>
                <a:spcPts val="0"/>
              </a:spcBef>
              <a:spcAft>
                <a:spcPts val="600"/>
              </a:spcAft>
              <a:buClr>
                <a:schemeClr val="accent2"/>
              </a:buClr>
              <a:buFont typeface="Arial" pitchFamily="34" charset="0"/>
              <a:buNone/>
            </a:pPr>
            <a:r>
              <a:rPr lang="en-US" dirty="0"/>
              <a:t>Picture description goes here</a:t>
            </a:r>
          </a:p>
          <a:p>
            <a:pPr marL="0" lvl="1" indent="0" algn="l" defTabSz="914400" rtl="0" eaLnBrk="1" latinLnBrk="0" hangingPunct="1">
              <a:spcBef>
                <a:spcPts val="0"/>
              </a:spcBef>
              <a:spcAft>
                <a:spcPts val="600"/>
              </a:spcAft>
              <a:buClr>
                <a:schemeClr val="accent2"/>
              </a:buClr>
              <a:buFont typeface="Arial" pitchFamily="34" charset="0"/>
              <a:buNone/>
            </a:pPr>
            <a:r>
              <a:rPr lang="en-US" dirty="0"/>
              <a:t>Second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a:t>Third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a:t>Fourth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029" y="146888"/>
            <a:ext cx="997459" cy="593342"/>
          </a:xfrm>
          <a:prstGeom prst="rect">
            <a:avLst/>
          </a:prstGeom>
          <a:ln>
            <a:noFill/>
          </a:ln>
        </p:spPr>
      </p:pic>
      <p:pic>
        <p:nvPicPr>
          <p:cNvPr id="7" name="Picture 6"/>
          <p:cNvPicPr/>
          <p:nvPr userDrawn="1"/>
        </p:nvPicPr>
        <p:blipFill>
          <a:blip r:embed="rId3" cstate="screen">
            <a:extLst>
              <a:ext uri="{28A0092B-C50C-407E-A947-70E740481C1C}">
                <a14:useLocalDpi xmlns:a14="http://schemas.microsoft.com/office/drawing/2010/main"/>
              </a:ext>
            </a:extLst>
          </a:blip>
          <a:stretch>
            <a:fillRect/>
          </a:stretch>
        </p:blipFill>
        <p:spPr>
          <a:xfrm>
            <a:off x="8001000" y="126378"/>
            <a:ext cx="987552" cy="926481"/>
          </a:xfrm>
          <a:prstGeom prst="rect">
            <a:avLst/>
          </a:prstGeom>
        </p:spPr>
      </p:pic>
    </p:spTree>
    <p:extLst>
      <p:ext uri="{BB962C8B-B14F-4D97-AF65-F5344CB8AC3E}">
        <p14:creationId xmlns:p14="http://schemas.microsoft.com/office/powerpoint/2010/main" val="209612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029" y="146888"/>
            <a:ext cx="997459" cy="593342"/>
          </a:xfrm>
          <a:prstGeom prst="rect">
            <a:avLst/>
          </a:prstGeom>
          <a:ln>
            <a:noFill/>
          </a:ln>
        </p:spPr>
      </p:pic>
      <p:sp>
        <p:nvSpPr>
          <p:cNvPr id="2" name="Rectangle 1"/>
          <p:cNvSpPr/>
          <p:nvPr userDrawn="1"/>
        </p:nvSpPr>
        <p:spPr>
          <a:xfrm>
            <a:off x="7939401" y="65705"/>
            <a:ext cx="1116992" cy="761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1313" y="143070"/>
            <a:ext cx="2091622" cy="706890"/>
          </a:xfrm>
          <a:prstGeom prst="rect">
            <a:avLst/>
          </a:prstGeom>
        </p:spPr>
      </p:pic>
    </p:spTree>
    <p:extLst>
      <p:ext uri="{BB962C8B-B14F-4D97-AF65-F5344CB8AC3E}">
        <p14:creationId xmlns:p14="http://schemas.microsoft.com/office/powerpoint/2010/main" val="171442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88" y="1665288"/>
            <a:ext cx="8128000" cy="4680000"/>
          </a:xfrm>
          <a:prstGeom prst="rect">
            <a:avLst/>
          </a:prstGeom>
          <a:noFill/>
          <a:ln>
            <a:noFill/>
          </a:ln>
        </p:spPr>
        <p:txBody>
          <a:bodyPr vert="horz" lIns="0" tIns="0" rIns="0" bIns="0" rtlCol="0">
            <a:noAutofit/>
          </a:bodyPr>
          <a:lstStyle/>
          <a:p>
            <a:pPr lvl="2"/>
            <a:r>
              <a:rPr lang="en-US" dirty="0"/>
              <a:t>Welcome, apologies</a:t>
            </a:r>
          </a:p>
          <a:p>
            <a:pPr lvl="2"/>
            <a:r>
              <a:rPr lang="en-US" dirty="0"/>
              <a:t>Stop MS research news</a:t>
            </a:r>
          </a:p>
          <a:p>
            <a:pPr lvl="3"/>
            <a:r>
              <a:rPr lang="en-US" dirty="0"/>
              <a:t>How to stop MS, the role of charitable funding, Sir Geoffrey Owen</a:t>
            </a:r>
          </a:p>
          <a:p>
            <a:pPr lvl="3"/>
            <a:r>
              <a:rPr lang="en-US" dirty="0"/>
              <a:t>Clinical Trials Platform infrastructure</a:t>
            </a:r>
          </a:p>
          <a:p>
            <a:pPr lvl="3"/>
            <a:r>
              <a:rPr lang="en-US" dirty="0"/>
              <a:t>Progressive MS Alliance news</a:t>
            </a:r>
          </a:p>
          <a:p>
            <a:pPr lvl="2"/>
            <a:r>
              <a:rPr lang="en-US" dirty="0"/>
              <a:t>Stop MS Public Phase</a:t>
            </a:r>
          </a:p>
          <a:p>
            <a:pPr lvl="3"/>
            <a:r>
              <a:rPr lang="en-US" dirty="0"/>
              <a:t>Latest on creative direction</a:t>
            </a:r>
          </a:p>
          <a:p>
            <a:pPr lvl="3"/>
            <a:r>
              <a:rPr lang="en-US" dirty="0"/>
              <a:t>When to go live</a:t>
            </a:r>
          </a:p>
          <a:p>
            <a:pPr lvl="3"/>
            <a:r>
              <a:rPr lang="en-US" dirty="0"/>
              <a:t>Approach for strategic partners</a:t>
            </a:r>
          </a:p>
          <a:p>
            <a:pPr lvl="2"/>
            <a:r>
              <a:rPr lang="en-US" dirty="0"/>
              <a:t>Individual board member updates</a:t>
            </a:r>
          </a:p>
          <a:p>
            <a:pPr lvl="2"/>
            <a:r>
              <a:rPr lang="en-US" dirty="0"/>
              <a:t>Special events</a:t>
            </a:r>
          </a:p>
          <a:p>
            <a:pPr lvl="2"/>
            <a:r>
              <a:rPr lang="en-US" dirty="0"/>
              <a:t>Stop MS Finances</a:t>
            </a:r>
          </a:p>
          <a:p>
            <a:pPr lvl="2"/>
            <a:r>
              <a:rPr lang="en-US" dirty="0"/>
              <a:t>AOB</a:t>
            </a:r>
          </a:p>
        </p:txBody>
      </p:sp>
      <p:sp>
        <p:nvSpPr>
          <p:cNvPr id="2" name="Title Placeholder 1"/>
          <p:cNvSpPr>
            <a:spLocks noGrp="1"/>
          </p:cNvSpPr>
          <p:nvPr>
            <p:ph type="title"/>
          </p:nvPr>
        </p:nvSpPr>
        <p:spPr>
          <a:xfrm>
            <a:off x="547688" y="873126"/>
            <a:ext cx="8115665" cy="455160"/>
          </a:xfrm>
          <a:prstGeom prst="rect">
            <a:avLst/>
          </a:prstGeom>
        </p:spPr>
        <p:txBody>
          <a:bodyPr vert="horz" lIns="0" tIns="0" rIns="0" bIns="0" rtlCol="0" anchor="t">
            <a:noAutofit/>
          </a:bodyPr>
          <a:lstStyle/>
          <a:p>
            <a:r>
              <a:rPr lang="en-US" dirty="0"/>
              <a:t>Agenda</a:t>
            </a:r>
            <a:endParaRPr lang="en-GB" dirty="0"/>
          </a:p>
        </p:txBody>
      </p:sp>
      <p:pic>
        <p:nvPicPr>
          <p:cNvPr id="6" name="Picture 5"/>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1934137" cy="873125"/>
          </a:xfrm>
          <a:prstGeom prst="rect">
            <a:avLst/>
          </a:prstGeom>
        </p:spPr>
      </p:pic>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spTree>
    <p:extLst>
      <p:ext uri="{BB962C8B-B14F-4D97-AF65-F5344CB8AC3E}">
        <p14:creationId xmlns:p14="http://schemas.microsoft.com/office/powerpoint/2010/main" val="2153354838"/>
      </p:ext>
    </p:extLst>
  </p:cSld>
  <p:clrMap bg1="lt1" tx1="dk1" bg2="lt2" tx2="dk2" accent1="accent1" accent2="accent2" accent3="accent3" accent4="accent4" accent5="accent5" accent6="accent6" hlink="hlink" folHlink="folHlink"/>
  <p:sldLayoutIdLst>
    <p:sldLayoutId id="2147483679" r:id="rId1"/>
    <p:sldLayoutId id="2147483668" r:id="rId2"/>
    <p:sldLayoutId id="2147483677" r:id="rId3"/>
    <p:sldLayoutId id="2147483678" r:id="rId4"/>
    <p:sldLayoutId id="2147483680" r:id="rId5"/>
    <p:sldLayoutId id="2147483681" r:id="rId6"/>
    <p:sldLayoutId id="2147483676" r:id="rId7"/>
    <p:sldLayoutId id="2147483657" r:id="rId8"/>
    <p:sldLayoutId id="2147483654" r:id="rId9"/>
    <p:sldLayoutId id="2147483675" r:id="rId10"/>
    <p:sldLayoutId id="2147483704" r:id="rId11"/>
  </p:sldLayoutIdLst>
  <p:hf hdr="0" ftr="0" dt="0"/>
  <p:txStyles>
    <p:titleStyle>
      <a:lvl1pPr algn="l" defTabSz="914400" rtl="0" eaLnBrk="1" latinLnBrk="0" hangingPunct="1">
        <a:lnSpc>
          <a:spcPts val="3000"/>
        </a:lnSpc>
        <a:spcBef>
          <a:spcPct val="0"/>
        </a:spcBef>
        <a:buNone/>
        <a:defRPr lang="en-GB" sz="2400" b="1" kern="1200" cap="none" baseline="0" dirty="0">
          <a:solidFill>
            <a:schemeClr val="accent1"/>
          </a:solidFill>
          <a:latin typeface="+mj-lt"/>
          <a:ea typeface="+mj-ea"/>
          <a:cs typeface="Verdana" panose="020B0604030504040204" pitchFamily="34" charset="0"/>
        </a:defRPr>
      </a:lvl1pPr>
    </p:titleStyle>
    <p:bodyStyle>
      <a:lvl1pPr marL="0" indent="0" algn="l" defTabSz="914400" rtl="0" eaLnBrk="1" latinLnBrk="0" hangingPunct="1">
        <a:spcBef>
          <a:spcPts val="0"/>
        </a:spcBef>
        <a:spcAft>
          <a:spcPts val="900"/>
        </a:spcAft>
        <a:buFont typeface="Arial" pitchFamily="34" charset="0"/>
        <a:buNone/>
        <a:defRPr sz="1800" b="0" kern="1200">
          <a:solidFill>
            <a:schemeClr val="accent1"/>
          </a:solidFill>
          <a:latin typeface="+mj-lt"/>
          <a:ea typeface="+mn-ea"/>
          <a:cs typeface="+mn-cs"/>
        </a:defRPr>
      </a:lvl1pPr>
      <a:lvl2pPr marL="0" indent="0" algn="l" defTabSz="914400" rtl="0" eaLnBrk="1" latinLnBrk="0" hangingPunct="1">
        <a:spcBef>
          <a:spcPts val="0"/>
        </a:spcBef>
        <a:spcAft>
          <a:spcPts val="900"/>
        </a:spcAft>
        <a:buClr>
          <a:schemeClr val="accent2"/>
        </a:buClr>
        <a:buFont typeface="Arial" pitchFamily="34" charset="0"/>
        <a:buNone/>
        <a:defRPr sz="1800" kern="1200">
          <a:solidFill>
            <a:schemeClr val="tx1"/>
          </a:solidFill>
          <a:latin typeface="+mj-lt"/>
          <a:ea typeface="+mn-ea"/>
          <a:cs typeface="+mn-cs"/>
        </a:defRPr>
      </a:lvl2pPr>
      <a:lvl3pPr marL="358775" indent="-358775" algn="l" defTabSz="914400" rtl="0" eaLnBrk="1" latinLnBrk="0" hangingPunct="1">
        <a:spcBef>
          <a:spcPts val="0"/>
        </a:spcBef>
        <a:spcAft>
          <a:spcPts val="900"/>
        </a:spcAft>
        <a:buClr>
          <a:schemeClr val="accent2"/>
        </a:buClr>
        <a:buFontTx/>
        <a:buBlip>
          <a:blip r:embed="rId14"/>
        </a:buBlip>
        <a:defRPr sz="1600" kern="1200" baseline="0">
          <a:solidFill>
            <a:schemeClr val="tx1"/>
          </a:solidFill>
          <a:latin typeface="+mj-lt"/>
          <a:ea typeface="+mn-ea"/>
          <a:cs typeface="+mn-cs"/>
        </a:defRPr>
      </a:lvl3pPr>
      <a:lvl4pPr marL="631825" indent="-273050" algn="l" defTabSz="914400" rtl="0" eaLnBrk="1" latinLnBrk="0" hangingPunct="1">
        <a:spcBef>
          <a:spcPts val="0"/>
        </a:spcBef>
        <a:spcAft>
          <a:spcPts val="900"/>
        </a:spcAft>
        <a:buFont typeface="Arial" pitchFamily="34" charset="0"/>
        <a:buChar char="–"/>
        <a:defRPr sz="1600" kern="1200" baseline="0">
          <a:solidFill>
            <a:schemeClr val="tx1"/>
          </a:solidFill>
          <a:latin typeface="+mj-lt"/>
          <a:ea typeface="+mn-ea"/>
          <a:cs typeface="+mn-cs"/>
        </a:defRPr>
      </a:lvl4pPr>
      <a:lvl5pPr marL="804863" indent="-173038"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2880" userDrawn="1">
          <p15:clr>
            <a:srgbClr val="F26B43"/>
          </p15:clr>
        </p15:guide>
        <p15:guide id="3" orient="horz" pos="845" userDrawn="1">
          <p15:clr>
            <a:srgbClr val="F26B43"/>
          </p15:clr>
        </p15:guide>
        <p15:guide id="4" orient="horz" pos="550" userDrawn="1">
          <p15:clr>
            <a:srgbClr val="F26B43"/>
          </p15:clr>
        </p15:guide>
        <p15:guide id="5" orient="horz" pos="3997" userDrawn="1">
          <p15:clr>
            <a:srgbClr val="F26B43"/>
          </p15:clr>
        </p15:guide>
        <p15:guide id="6" pos="340" userDrawn="1">
          <p15:clr>
            <a:srgbClr val="F26B43"/>
          </p15:clr>
        </p15:guide>
        <p15:guide id="7" pos="54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88" y="1665288"/>
            <a:ext cx="8128000" cy="4680000"/>
          </a:xfrm>
          <a:prstGeom prst="rect">
            <a:avLst/>
          </a:prstGeom>
          <a:noFill/>
          <a:ln>
            <a:noFill/>
          </a:ln>
        </p:spPr>
        <p:txBody>
          <a:bodyPr vert="horz" lIns="0" tIns="0" rIns="0" bIns="0" rtlCol="0">
            <a:noAutofit/>
          </a:bodyPr>
          <a:lstStyle/>
          <a:p>
            <a:pPr lvl="0"/>
            <a:r>
              <a:rPr lang="en-US" dirty="0"/>
              <a:t>List level one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547688" y="873126"/>
            <a:ext cx="8115665" cy="455160"/>
          </a:xfrm>
          <a:prstGeom prst="rect">
            <a:avLst/>
          </a:prstGeom>
        </p:spPr>
        <p:txBody>
          <a:bodyPr vert="horz" lIns="0" tIns="0" rIns="0" bIns="0" rtlCol="0" anchor="t">
            <a:noAutofit/>
          </a:bodyPr>
          <a:lstStyle/>
          <a:p>
            <a:r>
              <a:rPr lang="en-US"/>
              <a:t>Click to edit Master title style</a:t>
            </a:r>
            <a:endParaRPr lang="en-GB" dirty="0"/>
          </a:p>
        </p:txBody>
      </p:sp>
      <p:pic>
        <p:nvPicPr>
          <p:cNvPr id="6" name="Picture 5"/>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1934137" cy="873125"/>
          </a:xfrm>
          <a:prstGeom prst="rect">
            <a:avLst/>
          </a:prstGeom>
        </p:spPr>
      </p:pic>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spTree>
    <p:extLst>
      <p:ext uri="{BB962C8B-B14F-4D97-AF65-F5344CB8AC3E}">
        <p14:creationId xmlns:p14="http://schemas.microsoft.com/office/powerpoint/2010/main" val="20426100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defTabSz="914400" rtl="0" eaLnBrk="1" latinLnBrk="0" hangingPunct="1">
        <a:lnSpc>
          <a:spcPts val="3000"/>
        </a:lnSpc>
        <a:spcBef>
          <a:spcPct val="0"/>
        </a:spcBef>
        <a:buNone/>
        <a:defRPr lang="en-GB" sz="2400" b="1" kern="1200" cap="none" baseline="0" dirty="0">
          <a:solidFill>
            <a:schemeClr val="accent1"/>
          </a:solidFill>
          <a:latin typeface="+mj-lt"/>
          <a:ea typeface="+mj-ea"/>
          <a:cs typeface="Verdana" panose="020B0604030504040204" pitchFamily="34" charset="0"/>
        </a:defRPr>
      </a:lvl1pPr>
    </p:titleStyle>
    <p:bodyStyle>
      <a:lvl1pPr marL="0" indent="0" algn="l" defTabSz="914400" rtl="0" eaLnBrk="1" latinLnBrk="0" hangingPunct="1">
        <a:spcBef>
          <a:spcPts val="0"/>
        </a:spcBef>
        <a:spcAft>
          <a:spcPts val="900"/>
        </a:spcAft>
        <a:buFont typeface="Arial" pitchFamily="34" charset="0"/>
        <a:buNone/>
        <a:defRPr sz="1800" b="0" kern="1200">
          <a:solidFill>
            <a:schemeClr val="accent1"/>
          </a:solidFill>
          <a:latin typeface="+mj-lt"/>
          <a:ea typeface="+mn-ea"/>
          <a:cs typeface="+mn-cs"/>
        </a:defRPr>
      </a:lvl1pPr>
      <a:lvl2pPr marL="0" indent="0" algn="l" defTabSz="914400" rtl="0" eaLnBrk="1" latinLnBrk="0" hangingPunct="1">
        <a:spcBef>
          <a:spcPts val="0"/>
        </a:spcBef>
        <a:spcAft>
          <a:spcPts val="900"/>
        </a:spcAft>
        <a:buClr>
          <a:schemeClr val="accent2"/>
        </a:buClr>
        <a:buFont typeface="Arial" pitchFamily="34" charset="0"/>
        <a:buNone/>
        <a:defRPr sz="1800" kern="1200">
          <a:solidFill>
            <a:schemeClr val="tx1"/>
          </a:solidFill>
          <a:latin typeface="+mj-lt"/>
          <a:ea typeface="+mn-ea"/>
          <a:cs typeface="+mn-cs"/>
        </a:defRPr>
      </a:lvl2pPr>
      <a:lvl3pPr marL="358775" indent="-358775" algn="l" defTabSz="914400" rtl="0" eaLnBrk="1" latinLnBrk="0" hangingPunct="1">
        <a:spcBef>
          <a:spcPts val="0"/>
        </a:spcBef>
        <a:spcAft>
          <a:spcPts val="900"/>
        </a:spcAft>
        <a:buClr>
          <a:schemeClr val="accent2"/>
        </a:buClr>
        <a:buFontTx/>
        <a:buBlip>
          <a:blip r:embed="rId15"/>
        </a:buBlip>
        <a:defRPr sz="1800" kern="1200">
          <a:solidFill>
            <a:schemeClr val="tx1"/>
          </a:solidFill>
          <a:latin typeface="+mj-lt"/>
          <a:ea typeface="+mn-ea"/>
          <a:cs typeface="+mn-cs"/>
        </a:defRPr>
      </a:lvl3pPr>
      <a:lvl4pPr marL="631825" indent="-273050"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4pPr>
      <a:lvl5pPr marL="804863" indent="-173038"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2880">
          <p15:clr>
            <a:srgbClr val="F26B43"/>
          </p15:clr>
        </p15:guide>
        <p15:guide id="3" orient="horz" pos="845">
          <p15:clr>
            <a:srgbClr val="F26B43"/>
          </p15:clr>
        </p15:guide>
        <p15:guide id="4" orient="horz" pos="550">
          <p15:clr>
            <a:srgbClr val="F26B43"/>
          </p15:clr>
        </p15:guide>
        <p15:guide id="5" orient="horz" pos="3997">
          <p15:clr>
            <a:srgbClr val="F26B43"/>
          </p15:clr>
        </p15:guide>
        <p15:guide id="6" pos="340">
          <p15:clr>
            <a:srgbClr val="F26B43"/>
          </p15:clr>
        </p15:guide>
        <p15:guide id="7" pos="54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88" y="1665288"/>
            <a:ext cx="8128000" cy="4680000"/>
          </a:xfrm>
          <a:prstGeom prst="rect">
            <a:avLst/>
          </a:prstGeom>
          <a:noFill/>
          <a:ln>
            <a:noFill/>
          </a:ln>
        </p:spPr>
        <p:txBody>
          <a:bodyPr vert="horz" lIns="0" tIns="0" rIns="0" bIns="0" rtlCol="0">
            <a:noAutofit/>
          </a:bodyPr>
          <a:lstStyle/>
          <a:p>
            <a:pPr lvl="0"/>
            <a:r>
              <a:rPr lang="en-US" dirty="0"/>
              <a:t>List level one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547688" y="873126"/>
            <a:ext cx="8115665" cy="455160"/>
          </a:xfrm>
          <a:prstGeom prst="rect">
            <a:avLst/>
          </a:prstGeom>
        </p:spPr>
        <p:txBody>
          <a:bodyPr vert="horz" lIns="0" tIns="0" rIns="0" bIns="0" rtlCol="0" anchor="t">
            <a:noAutofit/>
          </a:bodyPr>
          <a:lstStyle/>
          <a:p>
            <a:r>
              <a:rPr lang="en-US" dirty="0"/>
              <a:t>Click to edit master title style</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934137" cy="873125"/>
          </a:xfrm>
          <a:prstGeom prst="rect">
            <a:avLst/>
          </a:prstGeom>
        </p:spPr>
      </p:pic>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solidFill>
                  <a:srgbClr val="6E2B62"/>
                </a:solidFill>
              </a:rPr>
              <a:pPr/>
              <a:t>‹#›</a:t>
            </a:fld>
            <a:endParaRPr lang="en-GB" dirty="0">
              <a:solidFill>
                <a:srgbClr val="6E2B62"/>
              </a:solidFill>
            </a:endParaRPr>
          </a:p>
        </p:txBody>
      </p:sp>
    </p:spTree>
    <p:extLst>
      <p:ext uri="{BB962C8B-B14F-4D97-AF65-F5344CB8AC3E}">
        <p14:creationId xmlns:p14="http://schemas.microsoft.com/office/powerpoint/2010/main" val="128246498"/>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l" defTabSz="914400" rtl="0" eaLnBrk="1" latinLnBrk="0" hangingPunct="1">
        <a:lnSpc>
          <a:spcPts val="3000"/>
        </a:lnSpc>
        <a:spcBef>
          <a:spcPct val="0"/>
        </a:spcBef>
        <a:buNone/>
        <a:defRPr lang="en-GB" sz="2400" b="1" kern="1200" cap="none" baseline="0" dirty="0">
          <a:solidFill>
            <a:schemeClr val="accent1"/>
          </a:solidFill>
          <a:latin typeface="+mj-lt"/>
          <a:ea typeface="+mj-ea"/>
          <a:cs typeface="Verdana" panose="020B0604030504040204" pitchFamily="34" charset="0"/>
        </a:defRPr>
      </a:lvl1pPr>
    </p:titleStyle>
    <p:bodyStyle>
      <a:lvl1pPr marL="0" indent="0" algn="l" defTabSz="914400" rtl="0" eaLnBrk="1" latinLnBrk="0" hangingPunct="1">
        <a:spcBef>
          <a:spcPts val="0"/>
        </a:spcBef>
        <a:spcAft>
          <a:spcPts val="900"/>
        </a:spcAft>
        <a:buFont typeface="Arial" pitchFamily="34" charset="0"/>
        <a:buNone/>
        <a:defRPr sz="1800" b="0" kern="1200">
          <a:solidFill>
            <a:schemeClr val="accent1"/>
          </a:solidFill>
          <a:latin typeface="+mj-lt"/>
          <a:ea typeface="+mn-ea"/>
          <a:cs typeface="+mn-cs"/>
        </a:defRPr>
      </a:lvl1pPr>
      <a:lvl2pPr marL="0" indent="0" algn="l" defTabSz="914400" rtl="0" eaLnBrk="1" latinLnBrk="0" hangingPunct="1">
        <a:spcBef>
          <a:spcPts val="0"/>
        </a:spcBef>
        <a:spcAft>
          <a:spcPts val="900"/>
        </a:spcAft>
        <a:buClr>
          <a:schemeClr val="accent2"/>
        </a:buClr>
        <a:buFont typeface="Arial" pitchFamily="34" charset="0"/>
        <a:buNone/>
        <a:defRPr sz="1800" kern="1200">
          <a:solidFill>
            <a:schemeClr val="tx1"/>
          </a:solidFill>
          <a:latin typeface="+mj-lt"/>
          <a:ea typeface="+mn-ea"/>
          <a:cs typeface="+mn-cs"/>
        </a:defRPr>
      </a:lvl2pPr>
      <a:lvl3pPr marL="358775" indent="-358775" algn="l" defTabSz="914400" rtl="0" eaLnBrk="1" latinLnBrk="0" hangingPunct="1">
        <a:spcBef>
          <a:spcPts val="0"/>
        </a:spcBef>
        <a:spcAft>
          <a:spcPts val="900"/>
        </a:spcAft>
        <a:buClr>
          <a:schemeClr val="accent2"/>
        </a:buClr>
        <a:buFontTx/>
        <a:buBlip>
          <a:blip r:embed="rId4"/>
        </a:buBlip>
        <a:defRPr sz="1800" kern="1200">
          <a:solidFill>
            <a:schemeClr val="tx1"/>
          </a:solidFill>
          <a:latin typeface="+mj-lt"/>
          <a:ea typeface="+mn-ea"/>
          <a:cs typeface="+mn-cs"/>
        </a:defRPr>
      </a:lvl3pPr>
      <a:lvl4pPr marL="631825" indent="-273050"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4pPr>
      <a:lvl5pPr marL="804863" indent="-173038"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2880">
          <p15:clr>
            <a:srgbClr val="F26B43"/>
          </p15:clr>
        </p15:guide>
        <p15:guide id="3" orient="horz" pos="845">
          <p15:clr>
            <a:srgbClr val="F26B43"/>
          </p15:clr>
        </p15:guide>
        <p15:guide id="4" orient="horz" pos="550">
          <p15:clr>
            <a:srgbClr val="F26B43"/>
          </p15:clr>
        </p15:guide>
        <p15:guide id="5" orient="horz" pos="3997">
          <p15:clr>
            <a:srgbClr val="F26B43"/>
          </p15:clr>
        </p15:guide>
        <p15:guide id="6" pos="340">
          <p15:clr>
            <a:srgbClr val="F26B43"/>
          </p15:clr>
        </p15:guide>
        <p15:guide id="7" pos="54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88" y="1665288"/>
            <a:ext cx="8128000" cy="4680000"/>
          </a:xfrm>
          <a:prstGeom prst="rect">
            <a:avLst/>
          </a:prstGeom>
          <a:noFill/>
          <a:ln>
            <a:noFill/>
          </a:ln>
        </p:spPr>
        <p:txBody>
          <a:bodyPr vert="horz" lIns="0" tIns="0" rIns="0" bIns="0" rtlCol="0">
            <a:noAutofit/>
          </a:bodyPr>
          <a:lstStyle/>
          <a:p>
            <a:pPr lvl="0"/>
            <a:r>
              <a:rPr lang="en-US" dirty="0"/>
              <a:t>List level one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547688" y="873126"/>
            <a:ext cx="8115665" cy="455160"/>
          </a:xfrm>
          <a:prstGeom prst="rect">
            <a:avLst/>
          </a:prstGeom>
        </p:spPr>
        <p:txBody>
          <a:bodyPr vert="horz" lIns="0" tIns="0" rIns="0" bIns="0" rtlCol="0" anchor="t">
            <a:noAutofit/>
          </a:bodyPr>
          <a:lstStyle/>
          <a:p>
            <a:r>
              <a:rPr lang="en-US"/>
              <a:t>Click to edit Master title style</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934137" cy="873125"/>
          </a:xfrm>
          <a:prstGeom prst="rect">
            <a:avLst/>
          </a:prstGeom>
        </p:spPr>
      </p:pic>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solidFill>
                  <a:srgbClr val="6E2B62"/>
                </a:solidFill>
              </a:rPr>
              <a:pPr/>
              <a:t>‹#›</a:t>
            </a:fld>
            <a:endParaRPr lang="en-GB" dirty="0">
              <a:solidFill>
                <a:srgbClr val="6E2B62"/>
              </a:solidFill>
            </a:endParaRPr>
          </a:p>
        </p:txBody>
      </p:sp>
    </p:spTree>
    <p:extLst>
      <p:ext uri="{BB962C8B-B14F-4D97-AF65-F5344CB8AC3E}">
        <p14:creationId xmlns:p14="http://schemas.microsoft.com/office/powerpoint/2010/main" val="972972483"/>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l" defTabSz="914400" rtl="0" eaLnBrk="1" latinLnBrk="0" hangingPunct="1">
        <a:lnSpc>
          <a:spcPts val="3000"/>
        </a:lnSpc>
        <a:spcBef>
          <a:spcPct val="0"/>
        </a:spcBef>
        <a:buNone/>
        <a:defRPr lang="en-GB" sz="2400" b="1" kern="1200" cap="none" baseline="0" dirty="0">
          <a:solidFill>
            <a:schemeClr val="accent1"/>
          </a:solidFill>
          <a:latin typeface="+mj-lt"/>
          <a:ea typeface="+mj-ea"/>
          <a:cs typeface="Verdana" panose="020B0604030504040204" pitchFamily="34" charset="0"/>
        </a:defRPr>
      </a:lvl1pPr>
    </p:titleStyle>
    <p:bodyStyle>
      <a:lvl1pPr marL="0" indent="0" algn="l" defTabSz="914400" rtl="0" eaLnBrk="1" latinLnBrk="0" hangingPunct="1">
        <a:spcBef>
          <a:spcPts val="0"/>
        </a:spcBef>
        <a:spcAft>
          <a:spcPts val="900"/>
        </a:spcAft>
        <a:buFont typeface="Arial" pitchFamily="34" charset="0"/>
        <a:buNone/>
        <a:defRPr sz="1800" b="0" kern="1200">
          <a:solidFill>
            <a:schemeClr val="accent1"/>
          </a:solidFill>
          <a:latin typeface="+mj-lt"/>
          <a:ea typeface="+mn-ea"/>
          <a:cs typeface="+mn-cs"/>
        </a:defRPr>
      </a:lvl1pPr>
      <a:lvl2pPr marL="0" indent="0" algn="l" defTabSz="914400" rtl="0" eaLnBrk="1" latinLnBrk="0" hangingPunct="1">
        <a:spcBef>
          <a:spcPts val="0"/>
        </a:spcBef>
        <a:spcAft>
          <a:spcPts val="900"/>
        </a:spcAft>
        <a:buClr>
          <a:schemeClr val="accent2"/>
        </a:buClr>
        <a:buFont typeface="Arial" pitchFamily="34" charset="0"/>
        <a:buNone/>
        <a:defRPr sz="1800" kern="1200">
          <a:solidFill>
            <a:schemeClr val="tx1"/>
          </a:solidFill>
          <a:latin typeface="+mj-lt"/>
          <a:ea typeface="+mn-ea"/>
          <a:cs typeface="+mn-cs"/>
        </a:defRPr>
      </a:lvl2pPr>
      <a:lvl3pPr marL="358775" indent="-358775" algn="l" defTabSz="914400" rtl="0" eaLnBrk="1" latinLnBrk="0" hangingPunct="1">
        <a:spcBef>
          <a:spcPts val="0"/>
        </a:spcBef>
        <a:spcAft>
          <a:spcPts val="900"/>
        </a:spcAft>
        <a:buClr>
          <a:schemeClr val="accent2"/>
        </a:buClr>
        <a:buFontTx/>
        <a:buBlip>
          <a:blip r:embed="rId4"/>
        </a:buBlip>
        <a:defRPr sz="1800" kern="1200">
          <a:solidFill>
            <a:schemeClr val="tx1"/>
          </a:solidFill>
          <a:latin typeface="+mj-lt"/>
          <a:ea typeface="+mn-ea"/>
          <a:cs typeface="+mn-cs"/>
        </a:defRPr>
      </a:lvl3pPr>
      <a:lvl4pPr marL="631825" indent="-273050"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4pPr>
      <a:lvl5pPr marL="804863" indent="-173038"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2880">
          <p15:clr>
            <a:srgbClr val="F26B43"/>
          </p15:clr>
        </p15:guide>
        <p15:guide id="3" orient="horz" pos="845">
          <p15:clr>
            <a:srgbClr val="F26B43"/>
          </p15:clr>
        </p15:guide>
        <p15:guide id="4" orient="horz" pos="550">
          <p15:clr>
            <a:srgbClr val="F26B43"/>
          </p15:clr>
        </p15:guide>
        <p15:guide id="5" orient="horz" pos="3997">
          <p15:clr>
            <a:srgbClr val="F26B43"/>
          </p15:clr>
        </p15:guide>
        <p15:guide id="6" pos="340">
          <p15:clr>
            <a:srgbClr val="F26B43"/>
          </p15:clr>
        </p15:guide>
        <p15:guide id="7" pos="54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88" y="1665288"/>
            <a:ext cx="8128000" cy="4680000"/>
          </a:xfrm>
          <a:prstGeom prst="rect">
            <a:avLst/>
          </a:prstGeom>
          <a:noFill/>
          <a:ln>
            <a:noFill/>
          </a:ln>
        </p:spPr>
        <p:txBody>
          <a:bodyPr vert="horz" lIns="0" tIns="0" rIns="0" bIns="0" rtlCol="0">
            <a:noAutofit/>
          </a:bodyPr>
          <a:lstStyle/>
          <a:p>
            <a:pPr lvl="0"/>
            <a:r>
              <a:rPr lang="en-US"/>
              <a:t>List level one</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p:cNvSpPr>
            <a:spLocks noGrp="1"/>
          </p:cNvSpPr>
          <p:nvPr>
            <p:ph type="title"/>
          </p:nvPr>
        </p:nvSpPr>
        <p:spPr>
          <a:xfrm>
            <a:off x="547688" y="873126"/>
            <a:ext cx="8115665" cy="455160"/>
          </a:xfrm>
          <a:prstGeom prst="rect">
            <a:avLst/>
          </a:prstGeom>
        </p:spPr>
        <p:txBody>
          <a:bodyPr vert="horz" lIns="0" tIns="0" rIns="0" bIns="0" rtlCol="0" anchor="t">
            <a:noAutofit/>
          </a:bodyPr>
          <a:lstStyle/>
          <a:p>
            <a:r>
              <a:rPr lang="en-US"/>
              <a:t>Click to edit Master title style</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934137" cy="873125"/>
          </a:xfrm>
          <a:prstGeom prst="rect">
            <a:avLst/>
          </a:prstGeom>
        </p:spPr>
      </p:pic>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solidFill>
                  <a:srgbClr val="6E2B62"/>
                </a:solidFill>
              </a:rPr>
              <a:pPr/>
              <a:t>‹#›</a:t>
            </a:fld>
            <a:endParaRPr lang="en-GB">
              <a:solidFill>
                <a:srgbClr val="6E2B62"/>
              </a:solidFill>
            </a:endParaRPr>
          </a:p>
        </p:txBody>
      </p:sp>
    </p:spTree>
    <p:extLst>
      <p:ext uri="{BB962C8B-B14F-4D97-AF65-F5344CB8AC3E}">
        <p14:creationId xmlns:p14="http://schemas.microsoft.com/office/powerpoint/2010/main" val="640166709"/>
      </p:ext>
    </p:extLst>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l" defTabSz="914400" rtl="0" eaLnBrk="1" latinLnBrk="0" hangingPunct="1">
        <a:lnSpc>
          <a:spcPts val="3000"/>
        </a:lnSpc>
        <a:spcBef>
          <a:spcPct val="0"/>
        </a:spcBef>
        <a:buNone/>
        <a:defRPr lang="en-GB" sz="2400" b="1" kern="1200" cap="none" baseline="0" dirty="0">
          <a:solidFill>
            <a:schemeClr val="accent1"/>
          </a:solidFill>
          <a:latin typeface="+mj-lt"/>
          <a:ea typeface="+mj-ea"/>
          <a:cs typeface="Verdana" panose="020B0604030504040204" pitchFamily="34" charset="0"/>
        </a:defRPr>
      </a:lvl1pPr>
    </p:titleStyle>
    <p:bodyStyle>
      <a:lvl1pPr marL="0" indent="0" algn="l" defTabSz="914400" rtl="0" eaLnBrk="1" latinLnBrk="0" hangingPunct="1">
        <a:spcBef>
          <a:spcPts val="0"/>
        </a:spcBef>
        <a:spcAft>
          <a:spcPts val="900"/>
        </a:spcAft>
        <a:buFont typeface="Arial" pitchFamily="34" charset="0"/>
        <a:buNone/>
        <a:defRPr sz="1800" b="0" kern="1200">
          <a:solidFill>
            <a:schemeClr val="accent1"/>
          </a:solidFill>
          <a:latin typeface="+mj-lt"/>
          <a:ea typeface="+mn-ea"/>
          <a:cs typeface="+mn-cs"/>
        </a:defRPr>
      </a:lvl1pPr>
      <a:lvl2pPr marL="0" indent="0" algn="l" defTabSz="914400" rtl="0" eaLnBrk="1" latinLnBrk="0" hangingPunct="1">
        <a:spcBef>
          <a:spcPts val="0"/>
        </a:spcBef>
        <a:spcAft>
          <a:spcPts val="900"/>
        </a:spcAft>
        <a:buClr>
          <a:schemeClr val="accent2"/>
        </a:buClr>
        <a:buFont typeface="Arial" pitchFamily="34" charset="0"/>
        <a:buNone/>
        <a:defRPr sz="1800" kern="1200">
          <a:solidFill>
            <a:schemeClr val="tx1"/>
          </a:solidFill>
          <a:latin typeface="+mj-lt"/>
          <a:ea typeface="+mn-ea"/>
          <a:cs typeface="+mn-cs"/>
        </a:defRPr>
      </a:lvl2pPr>
      <a:lvl3pPr marL="358775" indent="-358775" algn="l" defTabSz="914400" rtl="0" eaLnBrk="1" latinLnBrk="0" hangingPunct="1">
        <a:spcBef>
          <a:spcPts val="0"/>
        </a:spcBef>
        <a:spcAft>
          <a:spcPts val="900"/>
        </a:spcAft>
        <a:buClr>
          <a:schemeClr val="accent2"/>
        </a:buClr>
        <a:buFontTx/>
        <a:buBlip>
          <a:blip r:embed="rId4"/>
        </a:buBlip>
        <a:defRPr sz="1800" kern="1200">
          <a:solidFill>
            <a:schemeClr val="tx1"/>
          </a:solidFill>
          <a:latin typeface="+mj-lt"/>
          <a:ea typeface="+mn-ea"/>
          <a:cs typeface="+mn-cs"/>
        </a:defRPr>
      </a:lvl3pPr>
      <a:lvl4pPr marL="631825" indent="-273050"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4pPr>
      <a:lvl5pPr marL="804863" indent="-173038"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2880">
          <p15:clr>
            <a:srgbClr val="F26B43"/>
          </p15:clr>
        </p15:guide>
        <p15:guide id="3" orient="horz" pos="845">
          <p15:clr>
            <a:srgbClr val="F26B43"/>
          </p15:clr>
        </p15:guide>
        <p15:guide id="4" orient="horz" pos="550">
          <p15:clr>
            <a:srgbClr val="F26B43"/>
          </p15:clr>
        </p15:guide>
        <p15:guide id="5" orient="horz" pos="3997">
          <p15:clr>
            <a:srgbClr val="F26B43"/>
          </p15:clr>
        </p15:guide>
        <p15:guide id="6" pos="340">
          <p15:clr>
            <a:srgbClr val="F26B43"/>
          </p15:clr>
        </p15:guide>
        <p15:guide id="7" pos="54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4.e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3.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547688" y="4987926"/>
            <a:ext cx="8115665" cy="455160"/>
          </a:xfrm>
        </p:spPr>
        <p:txBody>
          <a:bodyPr/>
          <a:lstStyle/>
          <a:p>
            <a:r>
              <a:rPr lang="en-GB" dirty="0"/>
              <a:t>MS Society Stop MS Appeal</a:t>
            </a:r>
            <a:endParaRPr lang="en-GB" b="0" dirty="0"/>
          </a:p>
        </p:txBody>
      </p:sp>
      <p:sp>
        <p:nvSpPr>
          <p:cNvPr id="2" name="Rectangle 1"/>
          <p:cNvSpPr/>
          <p:nvPr/>
        </p:nvSpPr>
        <p:spPr>
          <a:xfrm>
            <a:off x="7944678" y="72887"/>
            <a:ext cx="1099931" cy="1060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413" y="1592582"/>
            <a:ext cx="8174493" cy="2762672"/>
          </a:xfrm>
          <a:prstGeom prst="rect">
            <a:avLst/>
          </a:prstGeom>
        </p:spPr>
      </p:pic>
    </p:spTree>
    <p:extLst>
      <p:ext uri="{BB962C8B-B14F-4D97-AF65-F5344CB8AC3E}">
        <p14:creationId xmlns:p14="http://schemas.microsoft.com/office/powerpoint/2010/main" val="337315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10</a:t>
            </a:fld>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20" y="1258629"/>
            <a:ext cx="9144000" cy="5142471"/>
          </a:xfrm>
          <a:prstGeom prst="rect">
            <a:avLst/>
          </a:prstGeom>
        </p:spPr>
      </p:pic>
    </p:spTree>
    <p:extLst>
      <p:ext uri="{BB962C8B-B14F-4D97-AF65-F5344CB8AC3E}">
        <p14:creationId xmlns:p14="http://schemas.microsoft.com/office/powerpoint/2010/main" val="180228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AE91686-BCB5-5242-9EA6-4C8FA706E0E0}"/>
              </a:ext>
            </a:extLst>
          </p:cNvPr>
          <p:cNvSpPr>
            <a:spLocks noGrp="1"/>
          </p:cNvSpPr>
          <p:nvPr>
            <p:ph type="title"/>
          </p:nvPr>
        </p:nvSpPr>
        <p:spPr/>
        <p:txBody>
          <a:bodyPr/>
          <a:lstStyle/>
          <a:p>
            <a:r>
              <a:rPr lang="en-US" dirty="0"/>
              <a:t>My story </a:t>
            </a:r>
          </a:p>
        </p:txBody>
      </p:sp>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11</a:t>
            </a:fld>
            <a:endParaRPr lang="en-GB" dirty="0"/>
          </a:p>
        </p:txBody>
      </p:sp>
      <p:sp>
        <p:nvSpPr>
          <p:cNvPr id="6" name="Content Placeholder 1">
            <a:extLst>
              <a:ext uri="{FF2B5EF4-FFF2-40B4-BE49-F238E27FC236}">
                <a16:creationId xmlns="" xmlns:a16="http://schemas.microsoft.com/office/drawing/2014/main" id="{A9A36F3C-70F5-304D-A3C3-20885A52625B}"/>
              </a:ext>
            </a:extLst>
          </p:cNvPr>
          <p:cNvSpPr txBox="1">
            <a:spLocks/>
          </p:cNvSpPr>
          <p:nvPr/>
        </p:nvSpPr>
        <p:spPr>
          <a:xfrm>
            <a:off x="547688" y="1577726"/>
            <a:ext cx="8121330" cy="4823074"/>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sz="1600" dirty="0">
                <a:solidFill>
                  <a:srgbClr val="6E2B62"/>
                </a:solidFill>
              </a:rPr>
              <a:t>Tell your story…</a:t>
            </a:r>
          </a:p>
        </p:txBody>
      </p:sp>
    </p:spTree>
    <p:extLst>
      <p:ext uri="{BB962C8B-B14F-4D97-AF65-F5344CB8AC3E}">
        <p14:creationId xmlns:p14="http://schemas.microsoft.com/office/powerpoint/2010/main" val="223637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AE91686-BCB5-5242-9EA6-4C8FA706E0E0}"/>
              </a:ext>
            </a:extLst>
          </p:cNvPr>
          <p:cNvSpPr>
            <a:spLocks noGrp="1"/>
          </p:cNvSpPr>
          <p:nvPr>
            <p:ph type="title"/>
          </p:nvPr>
        </p:nvSpPr>
        <p:spPr/>
        <p:txBody>
          <a:bodyPr/>
          <a:lstStyle/>
          <a:p>
            <a:r>
              <a:rPr lang="en-US" dirty="0"/>
              <a:t>My story </a:t>
            </a:r>
          </a:p>
        </p:txBody>
      </p:sp>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12</a:t>
            </a:fld>
            <a:endParaRPr lang="en-GB" dirty="0"/>
          </a:p>
        </p:txBody>
      </p:sp>
      <p:sp>
        <p:nvSpPr>
          <p:cNvPr id="6" name="Content Placeholder 1">
            <a:extLst>
              <a:ext uri="{FF2B5EF4-FFF2-40B4-BE49-F238E27FC236}">
                <a16:creationId xmlns="" xmlns:a16="http://schemas.microsoft.com/office/drawing/2014/main" id="{A9A36F3C-70F5-304D-A3C3-20885A52625B}"/>
              </a:ext>
            </a:extLst>
          </p:cNvPr>
          <p:cNvSpPr txBox="1">
            <a:spLocks/>
          </p:cNvSpPr>
          <p:nvPr/>
        </p:nvSpPr>
        <p:spPr>
          <a:xfrm>
            <a:off x="547688" y="1577726"/>
            <a:ext cx="8121330" cy="4823074"/>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sz="1600" dirty="0">
                <a:solidFill>
                  <a:srgbClr val="6E2B62"/>
                </a:solidFill>
              </a:rPr>
              <a:t>Tell your story…</a:t>
            </a:r>
          </a:p>
        </p:txBody>
      </p:sp>
    </p:spTree>
    <p:extLst>
      <p:ext uri="{BB962C8B-B14F-4D97-AF65-F5344CB8AC3E}">
        <p14:creationId xmlns:p14="http://schemas.microsoft.com/office/powerpoint/2010/main" val="427974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0958" y="3857414"/>
            <a:ext cx="3219093" cy="836034"/>
          </a:xfrm>
        </p:spPr>
        <p:txBody>
          <a:bodyPr/>
          <a:lstStyle/>
          <a:p>
            <a:r>
              <a:rPr lang="en-GB" dirty="0"/>
              <a:t>Stop MS Research – Why Now?</a:t>
            </a:r>
            <a:endParaRPr lang="en-GB" noProof="0" dirty="0"/>
          </a:p>
        </p:txBody>
      </p:sp>
    </p:spTree>
    <p:extLst>
      <p:ext uri="{BB962C8B-B14F-4D97-AF65-F5344CB8AC3E}">
        <p14:creationId xmlns:p14="http://schemas.microsoft.com/office/powerpoint/2010/main" val="387242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14</a:t>
            </a:fld>
            <a:endParaRPr lang="en-GB" dirty="0"/>
          </a:p>
        </p:txBody>
      </p:sp>
      <p:sp>
        <p:nvSpPr>
          <p:cNvPr id="5" name="Content Placeholder 1">
            <a:extLst>
              <a:ext uri="{FF2B5EF4-FFF2-40B4-BE49-F238E27FC236}">
                <a16:creationId xmlns="" xmlns:a16="http://schemas.microsoft.com/office/drawing/2014/main" id="{A9A36F3C-70F5-304D-A3C3-20885A52625B}"/>
              </a:ext>
            </a:extLst>
          </p:cNvPr>
          <p:cNvSpPr txBox="1">
            <a:spLocks/>
          </p:cNvSpPr>
          <p:nvPr/>
        </p:nvSpPr>
        <p:spPr>
          <a:xfrm>
            <a:off x="547688" y="1577726"/>
            <a:ext cx="8121330" cy="4823074"/>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buNone/>
            </a:pPr>
            <a:endParaRPr lang="en-GB" sz="2400" i="1" dirty="0">
              <a:solidFill>
                <a:srgbClr val="6E2B62"/>
              </a:solidFill>
            </a:endParaRPr>
          </a:p>
          <a:p>
            <a:pPr marL="0" lvl="2" indent="0" algn="ctr">
              <a:buNone/>
            </a:pPr>
            <a:r>
              <a:rPr lang="en-GB" sz="2400" i="1" dirty="0">
                <a:solidFill>
                  <a:srgbClr val="6E2B62"/>
                </a:solidFill>
              </a:rPr>
              <a:t>“I firmly believe we can change the outlook of MS. I hope in 10 years’ time, upon diagnosis, a person will be given a handful of pills to tackle all the various elements, and they will be offered hope that their life will be minimally affected by the condition.”</a:t>
            </a:r>
          </a:p>
          <a:p>
            <a:pPr marL="0" lvl="2" indent="0" algn="ctr">
              <a:buNone/>
            </a:pPr>
            <a:endParaRPr lang="en-GB" sz="2400" i="1" dirty="0">
              <a:solidFill>
                <a:srgbClr val="6E2B62"/>
              </a:solidFill>
            </a:endParaRPr>
          </a:p>
          <a:p>
            <a:pPr marL="0" lvl="2" indent="0" algn="ctr">
              <a:buNone/>
            </a:pPr>
            <a:r>
              <a:rPr lang="en-GB" dirty="0"/>
              <a:t>Professor Alasdair Coles, University of Cambridge</a:t>
            </a:r>
            <a:endParaRPr lang="en-GB" dirty="0">
              <a:solidFill>
                <a:srgbClr val="6E2B62"/>
              </a:solidFill>
            </a:endParaRPr>
          </a:p>
        </p:txBody>
      </p:sp>
      <p:sp>
        <p:nvSpPr>
          <p:cNvPr id="6" name="Title 2">
            <a:extLst>
              <a:ext uri="{FF2B5EF4-FFF2-40B4-BE49-F238E27FC236}">
                <a16:creationId xmlns="" xmlns:a16="http://schemas.microsoft.com/office/drawing/2014/main" id="{7AE91686-BCB5-5242-9EA6-4C8FA706E0E0}"/>
              </a:ext>
            </a:extLst>
          </p:cNvPr>
          <p:cNvSpPr>
            <a:spLocks noGrp="1"/>
          </p:cNvSpPr>
          <p:nvPr>
            <p:ph type="title"/>
          </p:nvPr>
        </p:nvSpPr>
        <p:spPr>
          <a:xfrm>
            <a:off x="547688" y="873126"/>
            <a:ext cx="8115665" cy="455160"/>
          </a:xfrm>
        </p:spPr>
        <p:txBody>
          <a:bodyPr/>
          <a:lstStyle/>
          <a:p>
            <a:r>
              <a:rPr lang="en-US" dirty="0"/>
              <a:t>Why the Stop MS Appeal?</a:t>
            </a:r>
          </a:p>
        </p:txBody>
      </p:sp>
    </p:spTree>
    <p:extLst>
      <p:ext uri="{BB962C8B-B14F-4D97-AF65-F5344CB8AC3E}">
        <p14:creationId xmlns:p14="http://schemas.microsoft.com/office/powerpoint/2010/main" val="141388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AE91686-BCB5-5242-9EA6-4C8FA706E0E0}"/>
              </a:ext>
            </a:extLst>
          </p:cNvPr>
          <p:cNvSpPr>
            <a:spLocks noGrp="1"/>
          </p:cNvSpPr>
          <p:nvPr>
            <p:ph type="title"/>
          </p:nvPr>
        </p:nvSpPr>
        <p:spPr/>
        <p:txBody>
          <a:bodyPr/>
          <a:lstStyle/>
          <a:p>
            <a:r>
              <a:rPr lang="en-US" dirty="0"/>
              <a:t>What is the Stop MS Appeal? </a:t>
            </a:r>
          </a:p>
        </p:txBody>
      </p:sp>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15</a:t>
            </a:fld>
            <a:endParaRPr lang="en-GB" dirty="0"/>
          </a:p>
        </p:txBody>
      </p:sp>
      <p:sp>
        <p:nvSpPr>
          <p:cNvPr id="5" name="Content Placeholder 1">
            <a:extLst>
              <a:ext uri="{FF2B5EF4-FFF2-40B4-BE49-F238E27FC236}">
                <a16:creationId xmlns="" xmlns:a16="http://schemas.microsoft.com/office/drawing/2014/main" id="{A9A36F3C-70F5-304D-A3C3-20885A52625B}"/>
              </a:ext>
            </a:extLst>
          </p:cNvPr>
          <p:cNvSpPr txBox="1">
            <a:spLocks/>
          </p:cNvSpPr>
          <p:nvPr/>
        </p:nvSpPr>
        <p:spPr>
          <a:xfrm>
            <a:off x="547688" y="1577727"/>
            <a:ext cx="8121330" cy="4929390"/>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endParaRPr lang="en-GB" sz="1600" dirty="0">
              <a:solidFill>
                <a:srgbClr val="6E2B62"/>
              </a:solidFill>
            </a:endParaRPr>
          </a:p>
          <a:p>
            <a:pPr lvl="2"/>
            <a:r>
              <a:rPr lang="en-GB" sz="1600" dirty="0">
                <a:solidFill>
                  <a:srgbClr val="6E2B62"/>
                </a:solidFill>
              </a:rPr>
              <a:t>Research has got us to a critical point, and we must act now</a:t>
            </a:r>
          </a:p>
          <a:p>
            <a:pPr marL="0" lvl="2" indent="0">
              <a:buNone/>
            </a:pPr>
            <a:endParaRPr lang="en-GB" sz="1600" dirty="0">
              <a:solidFill>
                <a:srgbClr val="6E2B62"/>
              </a:solidFill>
            </a:endParaRPr>
          </a:p>
          <a:p>
            <a:pPr lvl="2"/>
            <a:r>
              <a:rPr lang="en-GB" sz="1600" dirty="0">
                <a:solidFill>
                  <a:srgbClr val="6E2B62"/>
                </a:solidFill>
              </a:rPr>
              <a:t>Our Stop MS appeal needs to raise £100 million to find treatments for everyone with MS. We can see a future where nobody needs to worry about MS getting worse</a:t>
            </a:r>
          </a:p>
          <a:p>
            <a:pPr marL="0" lvl="2" indent="0">
              <a:buNone/>
            </a:pPr>
            <a:endParaRPr lang="en-GB" sz="1600" dirty="0">
              <a:solidFill>
                <a:srgbClr val="6E2B62"/>
              </a:solidFill>
            </a:endParaRPr>
          </a:p>
          <a:p>
            <a:pPr lvl="2"/>
            <a:r>
              <a:rPr lang="en-GB" sz="1600" dirty="0">
                <a:solidFill>
                  <a:srgbClr val="6E2B62"/>
                </a:solidFill>
              </a:rPr>
              <a:t>By 2025 we plan to be in the final stages of testing a range of treatments for everyone with MS</a:t>
            </a:r>
          </a:p>
          <a:p>
            <a:pPr marL="0" lvl="2" indent="0">
              <a:buNone/>
            </a:pPr>
            <a:endParaRPr lang="en-GB" sz="1600" dirty="0">
              <a:solidFill>
                <a:srgbClr val="6E2B62"/>
              </a:solidFill>
            </a:endParaRPr>
          </a:p>
          <a:p>
            <a:pPr lvl="2"/>
            <a:r>
              <a:rPr lang="en-GB" sz="1600" dirty="0">
                <a:solidFill>
                  <a:srgbClr val="6E2B62"/>
                </a:solidFill>
              </a:rPr>
              <a:t>We believe we can Stop MS, and you can help!</a:t>
            </a:r>
          </a:p>
        </p:txBody>
      </p:sp>
    </p:spTree>
    <p:extLst>
      <p:ext uri="{BB962C8B-B14F-4D97-AF65-F5344CB8AC3E}">
        <p14:creationId xmlns:p14="http://schemas.microsoft.com/office/powerpoint/2010/main" val="361425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are we now?</a:t>
            </a:r>
          </a:p>
        </p:txBody>
      </p:sp>
      <p:sp>
        <p:nvSpPr>
          <p:cNvPr id="3" name="Slide Number Placeholder 2"/>
          <p:cNvSpPr>
            <a:spLocks noGrp="1"/>
          </p:cNvSpPr>
          <p:nvPr>
            <p:ph type="sldNum" sz="quarter" idx="4294967295"/>
          </p:nvPr>
        </p:nvSpPr>
        <p:spPr>
          <a:xfrm>
            <a:off x="8157600" y="6507854"/>
            <a:ext cx="504000" cy="213101"/>
          </a:xfrm>
          <a:prstGeom prst="rect">
            <a:avLst/>
          </a:prstGeom>
        </p:spPr>
        <p:txBody>
          <a:bodyPr/>
          <a:lstStyle/>
          <a:p>
            <a:fld id="{6FE9439A-A3D1-4657-8245-D4D0C848B9B9}" type="slidenum">
              <a:rPr lang="en-GB" smtClean="0"/>
              <a:pPr/>
              <a:t>16</a:t>
            </a:fld>
            <a:endParaRPr lang="en-GB" dirty="0"/>
          </a:p>
        </p:txBody>
      </p:sp>
      <p:sp>
        <p:nvSpPr>
          <p:cNvPr id="15" name="Content Placeholder 1">
            <a:extLst>
              <a:ext uri="{FF2B5EF4-FFF2-40B4-BE49-F238E27FC236}">
                <a16:creationId xmlns="" xmlns:a16="http://schemas.microsoft.com/office/drawing/2014/main" id="{A9A36F3C-70F5-304D-A3C3-20885A52625B}"/>
              </a:ext>
            </a:extLst>
          </p:cNvPr>
          <p:cNvSpPr txBox="1">
            <a:spLocks/>
          </p:cNvSpPr>
          <p:nvPr/>
        </p:nvSpPr>
        <p:spPr>
          <a:xfrm>
            <a:off x="547688" y="1577726"/>
            <a:ext cx="8121330" cy="2574549"/>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sz="1600" dirty="0">
                <a:solidFill>
                  <a:srgbClr val="6E2B62"/>
                </a:solidFill>
              </a:rPr>
              <a:t>There are over a dozen treatments for people with relapsing forms of MS, but there are still lots of people without treatment</a:t>
            </a:r>
          </a:p>
          <a:p>
            <a:pPr marL="0" lvl="2" indent="0">
              <a:buNone/>
            </a:pPr>
            <a:endParaRPr lang="en-GB" sz="1600" dirty="0">
              <a:solidFill>
                <a:srgbClr val="6E2B62"/>
              </a:solidFill>
            </a:endParaRPr>
          </a:p>
          <a:p>
            <a:pPr lvl="2"/>
            <a:r>
              <a:rPr lang="en-GB" sz="1600" dirty="0">
                <a:solidFill>
                  <a:srgbClr val="6E2B62"/>
                </a:solidFill>
              </a:rPr>
              <a:t>Treatments that do exist only work on one aspect of MS: the immune system</a:t>
            </a:r>
          </a:p>
          <a:p>
            <a:pPr marL="0" lvl="2" indent="0">
              <a:buNone/>
            </a:pPr>
            <a:endParaRPr lang="en-GB" sz="1600" dirty="0">
              <a:solidFill>
                <a:srgbClr val="6E2B62"/>
              </a:solidFill>
            </a:endParaRPr>
          </a:p>
          <a:p>
            <a:pPr lvl="2"/>
            <a:r>
              <a:rPr lang="en-GB" sz="1600" dirty="0">
                <a:solidFill>
                  <a:srgbClr val="6E2B62"/>
                </a:solidFill>
              </a:rPr>
              <a:t>To help people at every stage, we need to find treatments that stop the progression of disability in MS</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7049" y="4056963"/>
            <a:ext cx="3267855" cy="2450891"/>
          </a:xfrm>
          <a:prstGeom prst="rect">
            <a:avLst/>
          </a:prstGeom>
        </p:spPr>
      </p:pic>
    </p:spTree>
    <p:extLst>
      <p:ext uri="{BB962C8B-B14F-4D97-AF65-F5344CB8AC3E}">
        <p14:creationId xmlns:p14="http://schemas.microsoft.com/office/powerpoint/2010/main" val="19705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could we be?</a:t>
            </a:r>
          </a:p>
        </p:txBody>
      </p:sp>
      <p:sp>
        <p:nvSpPr>
          <p:cNvPr id="3" name="Slide Number Placeholder 2"/>
          <p:cNvSpPr>
            <a:spLocks noGrp="1"/>
          </p:cNvSpPr>
          <p:nvPr>
            <p:ph type="sldNum" sz="quarter" idx="4294967295"/>
          </p:nvPr>
        </p:nvSpPr>
        <p:spPr>
          <a:xfrm>
            <a:off x="8157600" y="6507854"/>
            <a:ext cx="504000" cy="213101"/>
          </a:xfrm>
          <a:prstGeom prst="rect">
            <a:avLst/>
          </a:prstGeom>
        </p:spPr>
        <p:txBody>
          <a:bodyPr/>
          <a:lstStyle/>
          <a:p>
            <a:fld id="{6FE9439A-A3D1-4657-8245-D4D0C848B9B9}" type="slidenum">
              <a:rPr lang="en-GB" smtClean="0"/>
              <a:pPr/>
              <a:t>17</a:t>
            </a:fld>
            <a:endParaRPr lang="en-GB" dirty="0"/>
          </a:p>
        </p:txBody>
      </p:sp>
      <p:sp>
        <p:nvSpPr>
          <p:cNvPr id="15" name="Content Placeholder 1">
            <a:extLst>
              <a:ext uri="{FF2B5EF4-FFF2-40B4-BE49-F238E27FC236}">
                <a16:creationId xmlns="" xmlns:a16="http://schemas.microsoft.com/office/drawing/2014/main" id="{A9A36F3C-70F5-304D-A3C3-20885A52625B}"/>
              </a:ext>
            </a:extLst>
          </p:cNvPr>
          <p:cNvSpPr txBox="1">
            <a:spLocks/>
          </p:cNvSpPr>
          <p:nvPr/>
        </p:nvSpPr>
        <p:spPr>
          <a:xfrm>
            <a:off x="547688" y="1577726"/>
            <a:ext cx="8121330" cy="3818733"/>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sz="1600" dirty="0">
                <a:solidFill>
                  <a:srgbClr val="6E2B62"/>
                </a:solidFill>
              </a:rPr>
              <a:t>Research in recent years has transformed our understanding of progression and how the body responds to MS damage</a:t>
            </a:r>
          </a:p>
          <a:p>
            <a:pPr lvl="2"/>
            <a:endParaRPr lang="en-GB" sz="1600" dirty="0">
              <a:solidFill>
                <a:srgbClr val="6E2B62"/>
              </a:solidFill>
            </a:endParaRPr>
          </a:p>
          <a:p>
            <a:pPr lvl="2"/>
            <a:r>
              <a:rPr lang="en-GB" sz="1600" dirty="0">
                <a:solidFill>
                  <a:srgbClr val="6E2B62"/>
                </a:solidFill>
              </a:rPr>
              <a:t>We are translating what we know about </a:t>
            </a:r>
            <a:r>
              <a:rPr lang="en-GB" sz="1600" b="1" dirty="0">
                <a:solidFill>
                  <a:srgbClr val="6E2B62"/>
                </a:solidFill>
              </a:rPr>
              <a:t>stopping immune attacks</a:t>
            </a:r>
            <a:r>
              <a:rPr lang="en-GB" sz="1600" dirty="0">
                <a:solidFill>
                  <a:srgbClr val="6E2B62"/>
                </a:solidFill>
              </a:rPr>
              <a:t>, </a:t>
            </a:r>
            <a:r>
              <a:rPr lang="en-GB" sz="1600" b="1" dirty="0">
                <a:solidFill>
                  <a:srgbClr val="6E2B62"/>
                </a:solidFill>
              </a:rPr>
              <a:t>repairing myelin</a:t>
            </a:r>
            <a:r>
              <a:rPr lang="en-GB" sz="1600" dirty="0">
                <a:solidFill>
                  <a:srgbClr val="6E2B62"/>
                </a:solidFill>
              </a:rPr>
              <a:t>, and </a:t>
            </a:r>
            <a:r>
              <a:rPr lang="en-GB" sz="1600" b="1" dirty="0">
                <a:solidFill>
                  <a:srgbClr val="6E2B62"/>
                </a:solidFill>
              </a:rPr>
              <a:t>protecting nerves</a:t>
            </a:r>
            <a:r>
              <a:rPr lang="en-GB" sz="1600" dirty="0">
                <a:solidFill>
                  <a:srgbClr val="6E2B62"/>
                </a:solidFill>
              </a:rPr>
              <a:t> into ways to find treatments that slow or stop MS progressing</a:t>
            </a:r>
          </a:p>
          <a:p>
            <a:pPr marL="0" lvl="2" indent="0">
              <a:buNone/>
            </a:pPr>
            <a:endParaRPr lang="en-GB" sz="1600" dirty="0">
              <a:solidFill>
                <a:srgbClr val="6E2B62"/>
              </a:solidFill>
            </a:endParaRPr>
          </a:p>
          <a:p>
            <a:pPr lvl="2"/>
            <a:r>
              <a:rPr lang="en-GB" sz="1600" dirty="0">
                <a:solidFill>
                  <a:srgbClr val="6E2B62"/>
                </a:solidFill>
              </a:rPr>
              <a:t>Treatments that slow or stop disability for everyone with MS are now a very real prospect</a:t>
            </a:r>
          </a:p>
          <a:p>
            <a:pPr marL="0" lvl="2" indent="0">
              <a:buNone/>
            </a:pPr>
            <a:endParaRPr lang="en-GB" sz="1600" dirty="0">
              <a:solidFill>
                <a:srgbClr val="6E2B62"/>
              </a:solidFill>
            </a:endParaRPr>
          </a:p>
          <a:p>
            <a:pPr lvl="2"/>
            <a:r>
              <a:rPr lang="en-GB" sz="1600" dirty="0">
                <a:solidFill>
                  <a:srgbClr val="6E2B62"/>
                </a:solidFill>
              </a:rPr>
              <a:t>To fund these discoveries, we need to raise £100 million over the next ten years</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8891" y="5285137"/>
            <a:ext cx="2153727" cy="1435818"/>
          </a:xfrm>
          <a:prstGeom prst="rect">
            <a:avLst/>
          </a:prstGeom>
        </p:spPr>
      </p:pic>
    </p:spTree>
    <p:extLst>
      <p:ext uri="{BB962C8B-B14F-4D97-AF65-F5344CB8AC3E}">
        <p14:creationId xmlns:p14="http://schemas.microsoft.com/office/powerpoint/2010/main" val="362696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strategies</a:t>
            </a:r>
          </a:p>
        </p:txBody>
      </p:sp>
      <p:sp>
        <p:nvSpPr>
          <p:cNvPr id="3" name="Slide Number Placeholder 2"/>
          <p:cNvSpPr>
            <a:spLocks noGrp="1"/>
          </p:cNvSpPr>
          <p:nvPr>
            <p:ph type="sldNum" sz="quarter" idx="4294967295"/>
          </p:nvPr>
        </p:nvSpPr>
        <p:spPr>
          <a:xfrm>
            <a:off x="8157600" y="6507854"/>
            <a:ext cx="504000" cy="213101"/>
          </a:xfrm>
          <a:prstGeom prst="rect">
            <a:avLst/>
          </a:prstGeom>
        </p:spPr>
        <p:txBody>
          <a:bodyPr/>
          <a:lstStyle/>
          <a:p>
            <a:fld id="{6FE9439A-A3D1-4657-8245-D4D0C848B9B9}" type="slidenum">
              <a:rPr lang="en-GB" smtClean="0"/>
              <a:pPr/>
              <a:t>18</a:t>
            </a:fld>
            <a:endParaRPr lang="en-GB" dirty="0"/>
          </a:p>
        </p:txBody>
      </p:sp>
      <p:grpSp>
        <p:nvGrpSpPr>
          <p:cNvPr id="4" name="Group 3"/>
          <p:cNvGrpSpPr>
            <a:grpSpLocks/>
          </p:cNvGrpSpPr>
          <p:nvPr/>
        </p:nvGrpSpPr>
        <p:grpSpPr bwMode="auto">
          <a:xfrm>
            <a:off x="1093787" y="2103097"/>
            <a:ext cx="6567488" cy="2628900"/>
            <a:chOff x="1325334" y="2224942"/>
            <a:chExt cx="6567382" cy="2628900"/>
          </a:xfrm>
        </p:grpSpPr>
        <p:pic>
          <p:nvPicPr>
            <p:cNvPr id="13"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25334" y="2224942"/>
              <a:ext cx="6567382"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835240" y="2563080"/>
              <a:ext cx="239708"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GB" dirty="0"/>
            </a:p>
          </p:txBody>
        </p:sp>
      </p:grpSp>
      <p:cxnSp>
        <p:nvCxnSpPr>
          <p:cNvPr id="5" name="Straight Connector 4"/>
          <p:cNvCxnSpPr>
            <a:stCxn id="7" idx="0"/>
            <a:endCxn id="6" idx="1"/>
          </p:cNvCxnSpPr>
          <p:nvPr/>
        </p:nvCxnSpPr>
        <p:spPr>
          <a:xfrm flipH="1" flipV="1">
            <a:off x="4774406" y="3885860"/>
            <a:ext cx="1609725" cy="152717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6" name="Left Bracket 5"/>
          <p:cNvSpPr/>
          <p:nvPr/>
        </p:nvSpPr>
        <p:spPr>
          <a:xfrm rot="16200000" flipV="1">
            <a:off x="4738687" y="2544422"/>
            <a:ext cx="71438" cy="2611438"/>
          </a:xfrm>
          <a:prstGeom prst="leftBracket">
            <a:avLst/>
          </a:prstGeom>
          <a:noFill/>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anchor="ctr"/>
          <a:lstStyle>
            <a:defPPr>
              <a:defRPr lang="en-GB"/>
            </a:defPPr>
            <a:lvl1pPr algn="l" rtl="0" eaLnBrk="0" fontAlgn="base" hangingPunct="0">
              <a:spcBef>
                <a:spcPct val="0"/>
              </a:spcBef>
              <a:spcAft>
                <a:spcPct val="0"/>
              </a:spcAft>
              <a:defRPr sz="24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mn-lt"/>
                <a:ea typeface="+mn-ea"/>
                <a:cs typeface="+mn-cs"/>
              </a:defRPr>
            </a:lvl2pPr>
            <a:lvl3pPr marL="914400" algn="l" rtl="0" eaLnBrk="0" fontAlgn="base" hangingPunct="0">
              <a:spcBef>
                <a:spcPct val="0"/>
              </a:spcBef>
              <a:spcAft>
                <a:spcPct val="0"/>
              </a:spcAft>
              <a:defRPr sz="2400" kern="1200">
                <a:solidFill>
                  <a:schemeClr val="tx1"/>
                </a:solidFill>
                <a:latin typeface="+mn-lt"/>
                <a:ea typeface="+mn-ea"/>
                <a:cs typeface="+mn-cs"/>
              </a:defRPr>
            </a:lvl3pPr>
            <a:lvl4pPr marL="1371600" algn="l" rtl="0" eaLnBrk="0" fontAlgn="base" hangingPunct="0">
              <a:spcBef>
                <a:spcPct val="0"/>
              </a:spcBef>
              <a:spcAft>
                <a:spcPct val="0"/>
              </a:spcAft>
              <a:defRPr sz="2400" kern="1200">
                <a:solidFill>
                  <a:schemeClr val="tx1"/>
                </a:solidFill>
                <a:latin typeface="+mn-lt"/>
                <a:ea typeface="+mn-ea"/>
                <a:cs typeface="+mn-cs"/>
              </a:defRPr>
            </a:lvl4pPr>
            <a:lvl5pPr marL="1828800" algn="l" rtl="0" eaLnBrk="0" fontAlgn="base" hangingPunct="0">
              <a:spcBef>
                <a:spcPct val="0"/>
              </a:spcBef>
              <a:spcAft>
                <a:spcPct val="0"/>
              </a:spcAft>
              <a:defRPr sz="2400" kern="1200">
                <a:solidFill>
                  <a:schemeClr val="tx1"/>
                </a:solidFill>
                <a:latin typeface="+mn-lt"/>
                <a:ea typeface="+mn-ea"/>
                <a:cs typeface="+mn-cs"/>
              </a:defRPr>
            </a:lvl5pPr>
            <a:lvl6pPr marL="2286000" algn="l" defTabSz="914400" rtl="0" eaLnBrk="1" latinLnBrk="0" hangingPunct="1">
              <a:defRPr sz="2400" kern="1200">
                <a:solidFill>
                  <a:schemeClr val="tx1"/>
                </a:solidFill>
                <a:latin typeface="+mn-lt"/>
                <a:ea typeface="+mn-ea"/>
                <a:cs typeface="+mn-cs"/>
              </a:defRPr>
            </a:lvl6pPr>
            <a:lvl7pPr marL="2743200" algn="l" defTabSz="914400" rtl="0" eaLnBrk="1" latinLnBrk="0" hangingPunct="1">
              <a:defRPr sz="2400" kern="1200">
                <a:solidFill>
                  <a:schemeClr val="tx1"/>
                </a:solidFill>
                <a:latin typeface="+mn-lt"/>
                <a:ea typeface="+mn-ea"/>
                <a:cs typeface="+mn-cs"/>
              </a:defRPr>
            </a:lvl7pPr>
            <a:lvl8pPr marL="3200400" algn="l" defTabSz="914400" rtl="0" eaLnBrk="1" latinLnBrk="0" hangingPunct="1">
              <a:defRPr sz="2400" kern="1200">
                <a:solidFill>
                  <a:schemeClr val="tx1"/>
                </a:solidFill>
                <a:latin typeface="+mn-lt"/>
                <a:ea typeface="+mn-ea"/>
                <a:cs typeface="+mn-cs"/>
              </a:defRPr>
            </a:lvl8pPr>
            <a:lvl9pPr marL="3657600" algn="l" defTabSz="914400" rtl="0" eaLnBrk="1" latinLnBrk="0" hangingPunct="1">
              <a:defRPr sz="2400" kern="1200">
                <a:solidFill>
                  <a:schemeClr val="tx1"/>
                </a:solidFill>
                <a:latin typeface="+mn-lt"/>
                <a:ea typeface="+mn-ea"/>
                <a:cs typeface="+mn-cs"/>
              </a:defRPr>
            </a:lvl9pPr>
          </a:lstStyle>
          <a:p>
            <a:pPr algn="ctr">
              <a:defRPr/>
            </a:pPr>
            <a:endParaRPr lang="en-GB" dirty="0"/>
          </a:p>
        </p:txBody>
      </p:sp>
      <p:sp>
        <p:nvSpPr>
          <p:cNvPr id="7" name="TextBox 10"/>
          <p:cNvSpPr txBox="1">
            <a:spLocks noChangeArrowheads="1"/>
          </p:cNvSpPr>
          <p:nvPr/>
        </p:nvSpPr>
        <p:spPr bwMode="auto">
          <a:xfrm>
            <a:off x="4844286" y="5413035"/>
            <a:ext cx="3079689" cy="738664"/>
          </a:xfrm>
          <a:prstGeom prst="rect">
            <a:avLst/>
          </a:prstGeom>
          <a:noFill/>
          <a:ln w="2857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lgn="ctr"/>
            <a:r>
              <a:rPr lang="en-GB" altLang="en-US" sz="2200" b="1" dirty="0" err="1">
                <a:latin typeface="Arial" panose="020B0604020202020204" pitchFamily="34" charset="0"/>
                <a:cs typeface="Arial" panose="020B0604020202020204" pitchFamily="34" charset="0"/>
              </a:rPr>
              <a:t>Remyelination</a:t>
            </a:r>
            <a:r>
              <a:rPr lang="en-GB" altLang="en-US" sz="2800" b="1" dirty="0">
                <a:latin typeface="Arial" panose="020B0604020202020204" pitchFamily="34" charset="0"/>
                <a:cs typeface="Arial" panose="020B0604020202020204" pitchFamily="34" charset="0"/>
              </a:rPr>
              <a:t/>
            </a:r>
            <a:br>
              <a:rPr lang="en-GB" altLang="en-US" sz="2800" b="1" dirty="0">
                <a:latin typeface="Arial" panose="020B0604020202020204" pitchFamily="34" charset="0"/>
                <a:cs typeface="Arial" panose="020B0604020202020204" pitchFamily="34" charset="0"/>
              </a:rPr>
            </a:br>
            <a:r>
              <a:rPr lang="en-GB" altLang="en-US" sz="2000" dirty="0">
                <a:latin typeface="Arial" panose="020B0604020202020204" pitchFamily="34" charset="0"/>
                <a:cs typeface="Arial" panose="020B0604020202020204" pitchFamily="34" charset="0"/>
              </a:rPr>
              <a:t>Replace damaged myelin</a:t>
            </a:r>
          </a:p>
        </p:txBody>
      </p:sp>
      <p:sp>
        <p:nvSpPr>
          <p:cNvPr id="8" name="TextBox 13"/>
          <p:cNvSpPr txBox="1">
            <a:spLocks noChangeArrowheads="1"/>
          </p:cNvSpPr>
          <p:nvPr/>
        </p:nvSpPr>
        <p:spPr bwMode="auto">
          <a:xfrm>
            <a:off x="1058862" y="5428910"/>
            <a:ext cx="3319463" cy="739775"/>
          </a:xfrm>
          <a:prstGeom prst="rect">
            <a:avLst/>
          </a:prstGeom>
          <a:noFill/>
          <a:ln w="28575">
            <a:solidFill>
              <a:schemeClr val="tx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lgn="ctr"/>
            <a:r>
              <a:rPr lang="en-GB" altLang="en-US" sz="2200" b="1">
                <a:latin typeface="Arial" panose="020B0604020202020204" pitchFamily="34" charset="0"/>
                <a:cs typeface="Arial" panose="020B0604020202020204" pitchFamily="34" charset="0"/>
              </a:rPr>
              <a:t>Neuroprotection</a:t>
            </a:r>
            <a:r>
              <a:rPr lang="en-GB" altLang="en-US" b="1">
                <a:latin typeface="Arial" panose="020B0604020202020204" pitchFamily="34" charset="0"/>
                <a:cs typeface="Arial" panose="020B0604020202020204" pitchFamily="34" charset="0"/>
              </a:rPr>
              <a:t/>
            </a:r>
            <a:br>
              <a:rPr lang="en-GB" altLang="en-US" b="1">
                <a:latin typeface="Arial" panose="020B0604020202020204" pitchFamily="34" charset="0"/>
                <a:cs typeface="Arial" panose="020B0604020202020204" pitchFamily="34" charset="0"/>
              </a:rPr>
            </a:br>
            <a:r>
              <a:rPr lang="en-GB" altLang="en-US" sz="2000">
                <a:latin typeface="Arial" panose="020B0604020202020204" pitchFamily="34" charset="0"/>
                <a:cs typeface="Arial" panose="020B0604020202020204" pitchFamily="34" charset="0"/>
              </a:rPr>
              <a:t>Protecting the nerve cell</a:t>
            </a:r>
          </a:p>
        </p:txBody>
      </p:sp>
      <p:cxnSp>
        <p:nvCxnSpPr>
          <p:cNvPr id="9" name="Straight Arrow Connector 8"/>
          <p:cNvCxnSpPr>
            <a:cxnSpLocks noChangeShapeType="1"/>
            <a:stCxn id="8" idx="0"/>
          </p:cNvCxnSpPr>
          <p:nvPr/>
        </p:nvCxnSpPr>
        <p:spPr bwMode="auto">
          <a:xfrm flipH="1" flipV="1">
            <a:off x="2341562" y="3698535"/>
            <a:ext cx="376238" cy="1730375"/>
          </a:xfrm>
          <a:prstGeom prst="straightConnector1">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cxnSp>
      <p:sp>
        <p:nvSpPr>
          <p:cNvPr id="10" name="TextBox 9"/>
          <p:cNvSpPr txBox="1">
            <a:spLocks noChangeArrowheads="1"/>
          </p:cNvSpPr>
          <p:nvPr/>
        </p:nvSpPr>
        <p:spPr bwMode="auto">
          <a:xfrm>
            <a:off x="3192462" y="1763372"/>
            <a:ext cx="3590925" cy="738188"/>
          </a:xfrm>
          <a:prstGeom prst="rect">
            <a:avLst/>
          </a:prstGeom>
          <a:noFill/>
          <a:ln w="28575">
            <a:solidFill>
              <a:schemeClr val="accent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GB"/>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lgn="ctr"/>
            <a:r>
              <a:rPr lang="en-GB" altLang="en-US" sz="2200" b="1">
                <a:latin typeface="Arial" panose="020B0604020202020204" pitchFamily="34" charset="0"/>
                <a:cs typeface="Arial" panose="020B0604020202020204" pitchFamily="34" charset="0"/>
              </a:rPr>
              <a:t>Immunomodulation</a:t>
            </a:r>
            <a:r>
              <a:rPr lang="en-GB" altLang="en-US" b="1">
                <a:latin typeface="Arial" panose="020B0604020202020204" pitchFamily="34" charset="0"/>
                <a:cs typeface="Arial" panose="020B0604020202020204" pitchFamily="34" charset="0"/>
              </a:rPr>
              <a:t/>
            </a:r>
            <a:br>
              <a:rPr lang="en-GB" altLang="en-US" b="1">
                <a:latin typeface="Arial" panose="020B0604020202020204" pitchFamily="34" charset="0"/>
                <a:cs typeface="Arial" panose="020B0604020202020204" pitchFamily="34" charset="0"/>
              </a:rPr>
            </a:br>
            <a:r>
              <a:rPr lang="en-GB" altLang="en-US" sz="2000">
                <a:latin typeface="Arial" panose="020B0604020202020204" pitchFamily="34" charset="0"/>
                <a:cs typeface="Arial" panose="020B0604020202020204" pitchFamily="34" charset="0"/>
              </a:rPr>
              <a:t>Stopping immune attacks</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87862" y="2888910"/>
            <a:ext cx="520700" cy="52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a:cxnSpLocks noChangeShapeType="1"/>
            <a:stCxn id="10" idx="2"/>
          </p:cNvCxnSpPr>
          <p:nvPr/>
        </p:nvCxnSpPr>
        <p:spPr bwMode="auto">
          <a:xfrm flipH="1">
            <a:off x="4748212" y="2501560"/>
            <a:ext cx="239713" cy="387350"/>
          </a:xfrm>
          <a:prstGeom prst="line">
            <a:avLst/>
          </a:prstGeom>
          <a:noFill/>
          <a:ln w="28575">
            <a:solidFill>
              <a:schemeClr val="accent1"/>
            </a:solidFill>
            <a:prstDash val="sysDot"/>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5758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will the funds go?</a:t>
            </a:r>
          </a:p>
        </p:txBody>
      </p:sp>
      <p:sp>
        <p:nvSpPr>
          <p:cNvPr id="3" name="Slide Number Placeholder 2"/>
          <p:cNvSpPr>
            <a:spLocks noGrp="1"/>
          </p:cNvSpPr>
          <p:nvPr>
            <p:ph type="sldNum" sz="quarter" idx="4294967295"/>
          </p:nvPr>
        </p:nvSpPr>
        <p:spPr>
          <a:xfrm>
            <a:off x="8157600" y="6507854"/>
            <a:ext cx="504000" cy="213101"/>
          </a:xfrm>
          <a:prstGeom prst="rect">
            <a:avLst/>
          </a:prstGeom>
        </p:spPr>
        <p:txBody>
          <a:bodyPr/>
          <a:lstStyle/>
          <a:p>
            <a:fld id="{6FE9439A-A3D1-4657-8245-D4D0C848B9B9}" type="slidenum">
              <a:rPr lang="en-GB" smtClean="0"/>
              <a:pPr/>
              <a:t>19</a:t>
            </a:fld>
            <a:endParaRPr lang="en-GB" dirty="0"/>
          </a:p>
        </p:txBody>
      </p:sp>
      <p:sp>
        <p:nvSpPr>
          <p:cNvPr id="15" name="Content Placeholder 1">
            <a:extLst>
              <a:ext uri="{FF2B5EF4-FFF2-40B4-BE49-F238E27FC236}">
                <a16:creationId xmlns="" xmlns:a16="http://schemas.microsoft.com/office/drawing/2014/main" id="{A9A36F3C-70F5-304D-A3C3-20885A52625B}"/>
              </a:ext>
            </a:extLst>
          </p:cNvPr>
          <p:cNvSpPr txBox="1">
            <a:spLocks/>
          </p:cNvSpPr>
          <p:nvPr/>
        </p:nvSpPr>
        <p:spPr>
          <a:xfrm>
            <a:off x="547688" y="1577726"/>
            <a:ext cx="8121330" cy="2646404"/>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sz="1600" dirty="0">
                <a:solidFill>
                  <a:srgbClr val="6E2B62"/>
                </a:solidFill>
              </a:rPr>
              <a:t>The money we raise will fund critical research projects including:</a:t>
            </a:r>
          </a:p>
          <a:p>
            <a:pPr lvl="3"/>
            <a:r>
              <a:rPr lang="en-GB" sz="1600" dirty="0">
                <a:solidFill>
                  <a:srgbClr val="6E2B62"/>
                </a:solidFill>
              </a:rPr>
              <a:t>A first-of-its-kind MS clinical trials platform to test and deliver effective treatments for people with progressive MS as quickly as possible</a:t>
            </a:r>
          </a:p>
          <a:p>
            <a:pPr lvl="3"/>
            <a:r>
              <a:rPr lang="en-GB" sz="1600" dirty="0">
                <a:solidFill>
                  <a:srgbClr val="6E2B62"/>
                </a:solidFill>
              </a:rPr>
              <a:t>Funding more innovative and </a:t>
            </a:r>
            <a:r>
              <a:rPr lang="en-GB" sz="1600" dirty="0" err="1">
                <a:solidFill>
                  <a:srgbClr val="6E2B62"/>
                </a:solidFill>
              </a:rPr>
              <a:t>groundbreaking</a:t>
            </a:r>
            <a:r>
              <a:rPr lang="en-GB" sz="1600" dirty="0">
                <a:solidFill>
                  <a:srgbClr val="6E2B62"/>
                </a:solidFill>
              </a:rPr>
              <a:t> projects in the UK</a:t>
            </a:r>
          </a:p>
          <a:p>
            <a:pPr lvl="3"/>
            <a:r>
              <a:rPr lang="en-GB" sz="1600" dirty="0">
                <a:solidFill>
                  <a:srgbClr val="6E2B62"/>
                </a:solidFill>
              </a:rPr>
              <a:t>Supporting vital research infrastructure and programmes like the MS Society Tissue Bank, the MS Society Cambridge Centre for Myelin Repair, the MS Society Edinburgh Centre for MS Research, and the UK MS Register</a:t>
            </a:r>
          </a:p>
        </p:txBody>
      </p:sp>
      <p:pic>
        <p:nvPicPr>
          <p:cNvPr id="4" name="Picture 3"/>
          <p:cNvPicPr>
            <a:picLocks noChangeAspect="1"/>
          </p:cNvPicPr>
          <p:nvPr/>
        </p:nvPicPr>
        <p:blipFill>
          <a:blip r:embed="rId4"/>
          <a:stretch>
            <a:fillRect/>
          </a:stretch>
        </p:blipFill>
        <p:spPr>
          <a:xfrm>
            <a:off x="3977309" y="3971626"/>
            <a:ext cx="4053509" cy="2691264"/>
          </a:xfrm>
          <a:prstGeom prst="rect">
            <a:avLst/>
          </a:prstGeom>
        </p:spPr>
      </p:pic>
    </p:spTree>
    <p:extLst>
      <p:ext uri="{BB962C8B-B14F-4D97-AF65-F5344CB8AC3E}">
        <p14:creationId xmlns:p14="http://schemas.microsoft.com/office/powerpoint/2010/main" val="126749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0959" y="3857414"/>
            <a:ext cx="1758042" cy="836034"/>
          </a:xfrm>
        </p:spPr>
        <p:txBody>
          <a:bodyPr/>
          <a:lstStyle/>
          <a:p>
            <a:r>
              <a:rPr lang="en-GB" dirty="0"/>
              <a:t>Stop MS – What is it?</a:t>
            </a:r>
            <a:endParaRPr lang="en-GB" noProof="0" dirty="0"/>
          </a:p>
        </p:txBody>
      </p:sp>
    </p:spTree>
    <p:extLst>
      <p:ext uri="{BB962C8B-B14F-4D97-AF65-F5344CB8AC3E}">
        <p14:creationId xmlns:p14="http://schemas.microsoft.com/office/powerpoint/2010/main" val="222070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The Stop MS Appeal</a:t>
            </a:r>
            <a:endParaRPr lang="en-GB" noProof="0" dirty="0"/>
          </a:p>
        </p:txBody>
      </p:sp>
    </p:spTree>
    <p:extLst>
      <p:ext uri="{BB962C8B-B14F-4D97-AF65-F5344CB8AC3E}">
        <p14:creationId xmlns:p14="http://schemas.microsoft.com/office/powerpoint/2010/main" val="4253703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36349BB-339A-E343-8F0A-FF7D00EC5C03}"/>
              </a:ext>
            </a:extLst>
          </p:cNvPr>
          <p:cNvSpPr>
            <a:spLocks noGrp="1"/>
          </p:cNvSpPr>
          <p:nvPr>
            <p:ph type="sldNum" sz="quarter" idx="4"/>
          </p:nvPr>
        </p:nvSpPr>
        <p:spPr/>
        <p:txBody>
          <a:bodyPr/>
          <a:lstStyle/>
          <a:p>
            <a:fld id="{6FE9439A-A3D1-4657-8245-D4D0C848B9B9}" type="slidenum">
              <a:rPr lang="en-GB" smtClean="0">
                <a:solidFill>
                  <a:srgbClr val="6E2B62"/>
                </a:solidFill>
              </a:rPr>
              <a:pPr/>
              <a:t>21</a:t>
            </a:fld>
            <a:endParaRPr lang="en-GB">
              <a:solidFill>
                <a:srgbClr val="6E2B62"/>
              </a:solidFill>
            </a:endParaRPr>
          </a:p>
        </p:txBody>
      </p:sp>
      <p:sp>
        <p:nvSpPr>
          <p:cNvPr id="8" name="Title 2">
            <a:extLst>
              <a:ext uri="{FF2B5EF4-FFF2-40B4-BE49-F238E27FC236}">
                <a16:creationId xmlns="" xmlns:a16="http://schemas.microsoft.com/office/drawing/2014/main" id="{B80FBF77-A7FC-5B46-940E-A3C849917547}"/>
              </a:ext>
            </a:extLst>
          </p:cNvPr>
          <p:cNvSpPr>
            <a:spLocks noGrp="1"/>
          </p:cNvSpPr>
          <p:nvPr>
            <p:ph type="title"/>
          </p:nvPr>
        </p:nvSpPr>
        <p:spPr>
          <a:xfrm>
            <a:off x="547688" y="873126"/>
            <a:ext cx="8115665" cy="455160"/>
          </a:xfrm>
        </p:spPr>
        <p:txBody>
          <a:bodyPr/>
          <a:lstStyle/>
          <a:p>
            <a:r>
              <a:rPr lang="en-US" dirty="0"/>
              <a:t>The film…</a:t>
            </a:r>
          </a:p>
        </p:txBody>
      </p:sp>
    </p:spTree>
    <p:extLst>
      <p:ext uri="{BB962C8B-B14F-4D97-AF65-F5344CB8AC3E}">
        <p14:creationId xmlns:p14="http://schemas.microsoft.com/office/powerpoint/2010/main" val="1632863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36349BB-339A-E343-8F0A-FF7D00EC5C03}"/>
              </a:ext>
            </a:extLst>
          </p:cNvPr>
          <p:cNvSpPr>
            <a:spLocks noGrp="1"/>
          </p:cNvSpPr>
          <p:nvPr>
            <p:ph type="sldNum" sz="quarter" idx="4"/>
          </p:nvPr>
        </p:nvSpPr>
        <p:spPr/>
        <p:txBody>
          <a:bodyPr/>
          <a:lstStyle/>
          <a:p>
            <a:fld id="{6FE9439A-A3D1-4657-8245-D4D0C848B9B9}" type="slidenum">
              <a:rPr lang="en-GB" smtClean="0"/>
              <a:pPr/>
              <a:t>22</a:t>
            </a:fld>
            <a:endParaRPr lang="en-GB"/>
          </a:p>
        </p:txBody>
      </p:sp>
      <p:graphicFrame>
        <p:nvGraphicFramePr>
          <p:cNvPr id="2" name="Object 1"/>
          <p:cNvGraphicFramePr>
            <a:graphicFrameLocks noChangeAspect="1"/>
          </p:cNvGraphicFramePr>
          <p:nvPr>
            <p:extLst>
              <p:ext uri="{D42A27DB-BD31-4B8C-83A1-F6EECF244321}">
                <p14:modId xmlns:p14="http://schemas.microsoft.com/office/powerpoint/2010/main" val="633136530"/>
              </p:ext>
            </p:extLst>
          </p:nvPr>
        </p:nvGraphicFramePr>
        <p:xfrm>
          <a:off x="783278" y="978339"/>
          <a:ext cx="3553575" cy="5615526"/>
        </p:xfrm>
        <a:graphic>
          <a:graphicData uri="http://schemas.openxmlformats.org/presentationml/2006/ole">
            <mc:AlternateContent xmlns:mc="http://schemas.openxmlformats.org/markup-compatibility/2006">
              <mc:Choice xmlns:v="urn:schemas-microsoft-com:vml" Requires="v">
                <p:oleObj spid="_x0000_s1054" name="Acrobat Document" r:id="rId4" imgW="9229681" imgH="14582694" progId="AcroExch.Document.DC">
                  <p:embed/>
                </p:oleObj>
              </mc:Choice>
              <mc:Fallback>
                <p:oleObj name="Acrobat Document" r:id="rId4" imgW="9229681" imgH="14582694" progId="AcroExch.Document.DC">
                  <p:embed/>
                  <p:pic>
                    <p:nvPicPr>
                      <p:cNvPr id="0" name=""/>
                      <p:cNvPicPr/>
                      <p:nvPr/>
                    </p:nvPicPr>
                    <p:blipFill>
                      <a:blip r:embed="rId5"/>
                      <a:stretch>
                        <a:fillRect/>
                      </a:stretch>
                    </p:blipFill>
                    <p:spPr>
                      <a:xfrm>
                        <a:off x="783278" y="978339"/>
                        <a:ext cx="3553575" cy="561552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45856314"/>
              </p:ext>
            </p:extLst>
          </p:nvPr>
        </p:nvGraphicFramePr>
        <p:xfrm>
          <a:off x="4604024" y="978337"/>
          <a:ext cx="3553576" cy="5615527"/>
        </p:xfrm>
        <a:graphic>
          <a:graphicData uri="http://schemas.openxmlformats.org/presentationml/2006/ole">
            <mc:AlternateContent xmlns:mc="http://schemas.openxmlformats.org/markup-compatibility/2006">
              <mc:Choice xmlns:v="urn:schemas-microsoft-com:vml" Requires="v">
                <p:oleObj spid="_x0000_s1055" name="Acrobat Document" r:id="rId6" imgW="9229681" imgH="14582694" progId="AcroExch.Document.DC">
                  <p:embed/>
                </p:oleObj>
              </mc:Choice>
              <mc:Fallback>
                <p:oleObj name="Acrobat Document" r:id="rId6" imgW="9229681" imgH="14582694" progId="AcroExch.Document.DC">
                  <p:embed/>
                  <p:pic>
                    <p:nvPicPr>
                      <p:cNvPr id="0" name=""/>
                      <p:cNvPicPr/>
                      <p:nvPr/>
                    </p:nvPicPr>
                    <p:blipFill>
                      <a:blip r:embed="rId7"/>
                      <a:stretch>
                        <a:fillRect/>
                      </a:stretch>
                    </p:blipFill>
                    <p:spPr>
                      <a:xfrm>
                        <a:off x="4604024" y="978337"/>
                        <a:ext cx="3553576" cy="5615527"/>
                      </a:xfrm>
                      <a:prstGeom prst="rect">
                        <a:avLst/>
                      </a:prstGeom>
                    </p:spPr>
                  </p:pic>
                </p:oleObj>
              </mc:Fallback>
            </mc:AlternateContent>
          </a:graphicData>
        </a:graphic>
      </p:graphicFrame>
    </p:spTree>
    <p:extLst>
      <p:ext uri="{BB962C8B-B14F-4D97-AF65-F5344CB8AC3E}">
        <p14:creationId xmlns:p14="http://schemas.microsoft.com/office/powerpoint/2010/main" val="607208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B90249F-B526-B844-B4F6-774784D2B9FC}"/>
              </a:ext>
            </a:extLst>
          </p:cNvPr>
          <p:cNvSpPr>
            <a:spLocks noGrp="1"/>
          </p:cNvSpPr>
          <p:nvPr>
            <p:ph type="title"/>
          </p:nvPr>
        </p:nvSpPr>
        <p:spPr>
          <a:xfrm>
            <a:off x="547688" y="873126"/>
            <a:ext cx="5875760" cy="455160"/>
          </a:xfrm>
        </p:spPr>
        <p:txBody>
          <a:bodyPr/>
          <a:lstStyle/>
          <a:p>
            <a:r>
              <a:rPr lang="en-US" dirty="0"/>
              <a:t>Coverage on different channels</a:t>
            </a:r>
          </a:p>
        </p:txBody>
      </p:sp>
      <p:sp>
        <p:nvSpPr>
          <p:cNvPr id="4" name="Slide Number Placeholder 3">
            <a:extLst>
              <a:ext uri="{FF2B5EF4-FFF2-40B4-BE49-F238E27FC236}">
                <a16:creationId xmlns="" xmlns:a16="http://schemas.microsoft.com/office/drawing/2014/main" id="{1159837D-8C00-9A47-947E-63F3E971ABDE}"/>
              </a:ext>
            </a:extLst>
          </p:cNvPr>
          <p:cNvSpPr>
            <a:spLocks noGrp="1"/>
          </p:cNvSpPr>
          <p:nvPr>
            <p:ph type="sldNum" sz="quarter" idx="4"/>
          </p:nvPr>
        </p:nvSpPr>
        <p:spPr/>
        <p:txBody>
          <a:bodyPr/>
          <a:lstStyle/>
          <a:p>
            <a:fld id="{6FE9439A-A3D1-4657-8245-D4D0C848B9B9}" type="slidenum">
              <a:rPr lang="en-GB" smtClean="0"/>
              <a:pPr/>
              <a:t>23</a:t>
            </a:fld>
            <a:endParaRPr lang="en-GB"/>
          </a:p>
        </p:txBody>
      </p:sp>
      <p:pic>
        <p:nvPicPr>
          <p:cNvPr id="13" name="Picture 8" descr="Image result for telegraph logo">
            <a:extLst>
              <a:ext uri="{FF2B5EF4-FFF2-40B4-BE49-F238E27FC236}">
                <a16:creationId xmlns="" xmlns:a16="http://schemas.microsoft.com/office/drawing/2014/main" id="{465F50CE-3B74-8A43-98A5-0A09CB4DC4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40687" y="1142435"/>
            <a:ext cx="1639848" cy="1071055"/>
          </a:xfrm>
          <a:prstGeom prst="rect">
            <a:avLst/>
          </a:prstGeom>
          <a:noFill/>
          <a:extLst>
            <a:ext uri="{909E8E84-426E-40DD-AFC4-6F175D3DCCD1}">
              <a14:hiddenFill xmlns:a14="http://schemas.microsoft.com/office/drawing/2010/main">
                <a:solidFill>
                  <a:srgbClr val="FFFFFF"/>
                </a:solidFill>
              </a14:hiddenFill>
            </a:ext>
          </a:extLst>
        </p:spPr>
      </p:pic>
      <p:pic>
        <p:nvPicPr>
          <p:cNvPr id="34" name="Content Placeholder 6"/>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139203" y="4810340"/>
            <a:ext cx="2597767" cy="1625648"/>
          </a:xfrm>
          <a:prstGeom prst="rect">
            <a:avLst/>
          </a:prstGeom>
        </p:spPr>
      </p:pic>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0535" y="3124122"/>
            <a:ext cx="979999" cy="979999"/>
          </a:xfrm>
          <a:prstGeom prst="rect">
            <a:avLst/>
          </a:prstGeom>
        </p:spPr>
      </p:pic>
      <p:sp>
        <p:nvSpPr>
          <p:cNvPr id="30" name="Content Placeholder 1">
            <a:extLst>
              <a:ext uri="{FF2B5EF4-FFF2-40B4-BE49-F238E27FC236}">
                <a16:creationId xmlns="" xmlns:a16="http://schemas.microsoft.com/office/drawing/2014/main" id="{A9A36F3C-70F5-304D-A3C3-20885A52625B}"/>
              </a:ext>
            </a:extLst>
          </p:cNvPr>
          <p:cNvSpPr txBox="1">
            <a:spLocks/>
          </p:cNvSpPr>
          <p:nvPr/>
        </p:nvSpPr>
        <p:spPr>
          <a:xfrm>
            <a:off x="547688" y="1577725"/>
            <a:ext cx="5700783" cy="4505023"/>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6"/>
              </a:buBlip>
              <a:defRPr lang="en-US" sz="1800" kern="120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sz="1600" dirty="0">
                <a:solidFill>
                  <a:srgbClr val="6E2B62"/>
                </a:solidFill>
              </a:rPr>
              <a:t>Coverage in local and national newspapers</a:t>
            </a:r>
          </a:p>
          <a:p>
            <a:pPr lvl="3"/>
            <a:r>
              <a:rPr lang="en-GB" sz="1600" dirty="0">
                <a:solidFill>
                  <a:srgbClr val="6E2B62"/>
                </a:solidFill>
              </a:rPr>
              <a:t>Including a partnership with the Telegraph</a:t>
            </a:r>
          </a:p>
          <a:p>
            <a:pPr lvl="2"/>
            <a:endParaRPr lang="en-GB" sz="1600" dirty="0">
              <a:solidFill>
                <a:srgbClr val="6E2B62"/>
              </a:solidFill>
            </a:endParaRPr>
          </a:p>
          <a:p>
            <a:pPr lvl="2"/>
            <a:r>
              <a:rPr lang="en-GB" sz="1600" dirty="0">
                <a:solidFill>
                  <a:srgbClr val="6E2B62"/>
                </a:solidFill>
              </a:rPr>
              <a:t>TV and cinema</a:t>
            </a:r>
          </a:p>
          <a:p>
            <a:pPr lvl="3"/>
            <a:r>
              <a:rPr lang="en-GB" sz="1600" dirty="0">
                <a:solidFill>
                  <a:srgbClr val="6E2B62"/>
                </a:solidFill>
              </a:rPr>
              <a:t>Our advert has been on Channel 4</a:t>
            </a:r>
          </a:p>
          <a:p>
            <a:pPr lvl="2"/>
            <a:endParaRPr lang="en-GB" sz="1600" dirty="0">
              <a:solidFill>
                <a:srgbClr val="6E2B62"/>
              </a:solidFill>
            </a:endParaRPr>
          </a:p>
          <a:p>
            <a:pPr lvl="2"/>
            <a:r>
              <a:rPr lang="en-GB" sz="1600" dirty="0">
                <a:solidFill>
                  <a:srgbClr val="6E2B62"/>
                </a:solidFill>
              </a:rPr>
              <a:t>Digital and print marketing</a:t>
            </a:r>
          </a:p>
          <a:p>
            <a:pPr lvl="2"/>
            <a:endParaRPr lang="en-GB" sz="1600" dirty="0">
              <a:solidFill>
                <a:srgbClr val="6E2B62"/>
              </a:solidFill>
            </a:endParaRPr>
          </a:p>
          <a:p>
            <a:pPr lvl="2"/>
            <a:r>
              <a:rPr lang="en-GB" sz="1600" dirty="0">
                <a:solidFill>
                  <a:srgbClr val="6E2B62"/>
                </a:solidFill>
              </a:rPr>
              <a:t>We’ll be promoting on our website and social media</a:t>
            </a:r>
          </a:p>
          <a:p>
            <a:pPr lvl="2"/>
            <a:endParaRPr lang="en-GB" sz="1600" dirty="0">
              <a:solidFill>
                <a:srgbClr val="6E2B62"/>
              </a:solidFill>
            </a:endParaRPr>
          </a:p>
          <a:p>
            <a:pPr lvl="2"/>
            <a:r>
              <a:rPr lang="en-GB" sz="1600" dirty="0">
                <a:solidFill>
                  <a:srgbClr val="6E2B62"/>
                </a:solidFill>
              </a:rPr>
              <a:t>Email and direct marketing</a:t>
            </a:r>
          </a:p>
          <a:p>
            <a:pPr lvl="2"/>
            <a:endParaRPr lang="en-GB" sz="1600" dirty="0">
              <a:solidFill>
                <a:srgbClr val="6E2B62"/>
              </a:solidFill>
            </a:endParaRPr>
          </a:p>
          <a:p>
            <a:pPr lvl="2"/>
            <a:r>
              <a:rPr lang="en-GB" sz="1600" dirty="0">
                <a:solidFill>
                  <a:srgbClr val="6E2B62"/>
                </a:solidFill>
              </a:rPr>
              <a:t>We launched with a series of events in England, Wales, Scotland and Northern Ireland</a:t>
            </a:r>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15103" y="2341587"/>
            <a:ext cx="870494" cy="1215065"/>
          </a:xfrm>
          <a:prstGeom prst="rect">
            <a:avLst/>
          </a:prstGeom>
        </p:spPr>
      </p:pic>
    </p:spTree>
    <p:extLst>
      <p:ext uri="{BB962C8B-B14F-4D97-AF65-F5344CB8AC3E}">
        <p14:creationId xmlns:p14="http://schemas.microsoft.com/office/powerpoint/2010/main" val="1954606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0959" y="3857414"/>
            <a:ext cx="3156536" cy="836034"/>
          </a:xfrm>
        </p:spPr>
        <p:txBody>
          <a:bodyPr/>
          <a:lstStyle/>
          <a:p>
            <a:r>
              <a:rPr lang="en-GB" dirty="0"/>
              <a:t>Team Stop MS – Will You Join Us?</a:t>
            </a:r>
            <a:endParaRPr lang="en-GB" noProof="0" dirty="0"/>
          </a:p>
        </p:txBody>
      </p:sp>
    </p:spTree>
    <p:extLst>
      <p:ext uri="{BB962C8B-B14F-4D97-AF65-F5344CB8AC3E}">
        <p14:creationId xmlns:p14="http://schemas.microsoft.com/office/powerpoint/2010/main" val="61779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1333" y="926960"/>
            <a:ext cx="8320267" cy="455160"/>
          </a:xfrm>
        </p:spPr>
        <p:txBody>
          <a:bodyPr/>
          <a:lstStyle/>
          <a:p>
            <a:r>
              <a:rPr lang="en-GB" sz="2800" noProof="0" dirty="0"/>
              <a:t>Two main ways </a:t>
            </a:r>
            <a:r>
              <a:rPr lang="en-GB" sz="2800" dirty="0"/>
              <a:t>you can</a:t>
            </a:r>
            <a:r>
              <a:rPr lang="en-GB" sz="2800" noProof="0" dirty="0"/>
              <a:t> get involved</a:t>
            </a:r>
          </a:p>
        </p:txBody>
      </p:sp>
      <p:sp>
        <p:nvSpPr>
          <p:cNvPr id="2" name="Slide Number Placeholder 1"/>
          <p:cNvSpPr>
            <a:spLocks noGrp="1"/>
          </p:cNvSpPr>
          <p:nvPr>
            <p:ph type="sldNum" sz="quarter" idx="4"/>
          </p:nvPr>
        </p:nvSpPr>
        <p:spPr/>
        <p:txBody>
          <a:bodyPr/>
          <a:lstStyle/>
          <a:p>
            <a:fld id="{6FE9439A-A3D1-4657-8245-D4D0C848B9B9}" type="slidenum">
              <a:rPr lang="en-GB" smtClean="0"/>
              <a:pPr/>
              <a:t>25</a:t>
            </a:fld>
            <a:endParaRPr lang="en-GB" dirty="0"/>
          </a:p>
        </p:txBody>
      </p:sp>
      <p:sp>
        <p:nvSpPr>
          <p:cNvPr id="3" name="TextBox 2"/>
          <p:cNvSpPr txBox="1"/>
          <p:nvPr/>
        </p:nvSpPr>
        <p:spPr>
          <a:xfrm>
            <a:off x="603849" y="2084949"/>
            <a:ext cx="3743864" cy="3539430"/>
          </a:xfrm>
          <a:prstGeom prst="rect">
            <a:avLst/>
          </a:prstGeom>
          <a:noFill/>
        </p:spPr>
        <p:txBody>
          <a:bodyPr wrap="square" rtlCol="0">
            <a:spAutoFit/>
          </a:bodyPr>
          <a:lstStyle/>
          <a:p>
            <a:r>
              <a:rPr lang="en-GB" sz="2800" dirty="0">
                <a:solidFill>
                  <a:srgbClr val="6E2B62"/>
                </a:solidFill>
              </a:rPr>
              <a:t>Play a part in helping to reach £100 million to stop MS.</a:t>
            </a:r>
          </a:p>
          <a:p>
            <a:endParaRPr lang="en-GB" sz="2800" dirty="0">
              <a:solidFill>
                <a:srgbClr val="6E2B62"/>
              </a:solidFill>
            </a:endParaRPr>
          </a:p>
          <a:p>
            <a:endParaRPr lang="en-GB" sz="2800" dirty="0">
              <a:solidFill>
                <a:srgbClr val="6E2B62"/>
              </a:solidFill>
            </a:endParaRPr>
          </a:p>
          <a:p>
            <a:endParaRPr lang="en-GB" sz="2800" dirty="0">
              <a:solidFill>
                <a:srgbClr val="6E2B62"/>
              </a:solidFill>
            </a:endParaRPr>
          </a:p>
          <a:p>
            <a:r>
              <a:rPr lang="en-GB" sz="2800" dirty="0">
                <a:solidFill>
                  <a:srgbClr val="6E2B62"/>
                </a:solidFill>
              </a:rPr>
              <a:t>Spread the word!</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1472" y="4568785"/>
            <a:ext cx="4038959" cy="192176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7592" y="2087947"/>
            <a:ext cx="1986717" cy="1946172"/>
          </a:xfrm>
          <a:prstGeom prst="rect">
            <a:avLst/>
          </a:prstGeom>
        </p:spPr>
      </p:pic>
    </p:spTree>
    <p:extLst>
      <p:ext uri="{BB962C8B-B14F-4D97-AF65-F5344CB8AC3E}">
        <p14:creationId xmlns:p14="http://schemas.microsoft.com/office/powerpoint/2010/main" val="384391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can I get involved?</a:t>
            </a:r>
          </a:p>
        </p:txBody>
      </p:sp>
      <p:sp>
        <p:nvSpPr>
          <p:cNvPr id="4" name="Slide Number Placeholder 3"/>
          <p:cNvSpPr>
            <a:spLocks noGrp="1"/>
          </p:cNvSpPr>
          <p:nvPr>
            <p:ph type="sldNum" sz="quarter" idx="4"/>
          </p:nvPr>
        </p:nvSpPr>
        <p:spPr/>
        <p:txBody>
          <a:bodyPr/>
          <a:lstStyle/>
          <a:p>
            <a:fld id="{6FE9439A-A3D1-4657-8245-D4D0C848B9B9}" type="slidenum">
              <a:rPr lang="en-GB" smtClean="0"/>
              <a:pPr/>
              <a:t>26</a:t>
            </a:fld>
            <a:endParaRPr lang="en-GB" dirty="0"/>
          </a:p>
        </p:txBody>
      </p:sp>
      <p:sp>
        <p:nvSpPr>
          <p:cNvPr id="5" name="Content Placeholder 1"/>
          <p:cNvSpPr txBox="1">
            <a:spLocks/>
          </p:cNvSpPr>
          <p:nvPr/>
        </p:nvSpPr>
        <p:spPr>
          <a:xfrm>
            <a:off x="547688" y="1384582"/>
            <a:ext cx="8121330" cy="4711418"/>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baseline="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baseline="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GB" dirty="0">
              <a:solidFill>
                <a:srgbClr val="6E2B62"/>
              </a:solidFill>
            </a:endParaRPr>
          </a:p>
          <a:p>
            <a:pPr lvl="2"/>
            <a:r>
              <a:rPr lang="en-GB" dirty="0">
                <a:solidFill>
                  <a:srgbClr val="6E2B62"/>
                </a:solidFill>
              </a:rPr>
              <a:t>We are all part of Team Stop MS.  How you get involved is up to you</a:t>
            </a:r>
          </a:p>
          <a:p>
            <a:pPr lvl="2"/>
            <a:r>
              <a:rPr lang="en-GB" dirty="0">
                <a:solidFill>
                  <a:srgbClr val="6E2B62"/>
                </a:solidFill>
              </a:rPr>
              <a:t>Spread the word on social media and with your local networks</a:t>
            </a:r>
          </a:p>
          <a:p>
            <a:pPr lvl="2"/>
            <a:r>
              <a:rPr lang="en-GB" dirty="0">
                <a:solidFill>
                  <a:srgbClr val="6E2B62"/>
                </a:solidFill>
              </a:rPr>
              <a:t>Raise money locally or individually.  Here are a few ideas:</a:t>
            </a:r>
          </a:p>
          <a:p>
            <a:pPr lvl="3"/>
            <a:r>
              <a:rPr lang="en-GB" dirty="0">
                <a:solidFill>
                  <a:srgbClr val="6E2B62"/>
                </a:solidFill>
              </a:rPr>
              <a:t>My MS Walk – host an MS walk where you are</a:t>
            </a:r>
          </a:p>
          <a:p>
            <a:pPr lvl="3"/>
            <a:r>
              <a:rPr lang="en-GB" dirty="0">
                <a:solidFill>
                  <a:srgbClr val="6E2B62"/>
                </a:solidFill>
              </a:rPr>
              <a:t>Cake Break – join the Hairy Bikers and host a cake break</a:t>
            </a:r>
          </a:p>
          <a:p>
            <a:pPr lvl="3"/>
            <a:r>
              <a:rPr lang="en-GB" dirty="0">
                <a:solidFill>
                  <a:srgbClr val="6E2B62"/>
                </a:solidFill>
              </a:rPr>
              <a:t>The Big Leap – get your adrenaline flowing with a sponsored sky dive</a:t>
            </a:r>
          </a:p>
          <a:p>
            <a:pPr lvl="2"/>
            <a:r>
              <a:rPr lang="en-GB" dirty="0">
                <a:solidFill>
                  <a:srgbClr val="6E2B62"/>
                </a:solidFill>
              </a:rPr>
              <a:t>Take part in our MS Walks</a:t>
            </a:r>
          </a:p>
          <a:p>
            <a:pPr lvl="2"/>
            <a:r>
              <a:rPr lang="en-GB" dirty="0">
                <a:solidFill>
                  <a:srgbClr val="6E2B62"/>
                </a:solidFill>
              </a:rPr>
              <a:t>Get creative!</a:t>
            </a:r>
          </a:p>
          <a:p>
            <a:pPr marL="358775" lvl="3" indent="0">
              <a:buNone/>
            </a:pPr>
            <a:endParaRPr lang="en-GB" dirty="0">
              <a:solidFill>
                <a:srgbClr val="6E2B62"/>
              </a:solidFill>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2163" y="5122660"/>
            <a:ext cx="2364614" cy="1597557"/>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7642" y="4376464"/>
            <a:ext cx="2854968" cy="1903312"/>
          </a:xfrm>
          <a:prstGeom prst="rect">
            <a:avLst/>
          </a:prstGeom>
        </p:spPr>
      </p:pic>
    </p:spTree>
    <p:extLst>
      <p:ext uri="{BB962C8B-B14F-4D97-AF65-F5344CB8AC3E}">
        <p14:creationId xmlns:p14="http://schemas.microsoft.com/office/powerpoint/2010/main" val="295293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FE9439A-A3D1-4657-8245-D4D0C848B9B9}" type="slidenum">
              <a:rPr lang="en-GB" smtClean="0"/>
              <a:pPr/>
              <a:t>27</a:t>
            </a:fld>
            <a:endParaRPr lang="en-GB"/>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040" y="1155219"/>
            <a:ext cx="4636426" cy="2680432"/>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8881" y="932696"/>
            <a:ext cx="3402719" cy="3322430"/>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0040" y="4382581"/>
            <a:ext cx="8500499" cy="2337636"/>
          </a:xfrm>
          <a:prstGeom prst="rect">
            <a:avLst/>
          </a:prstGeom>
        </p:spPr>
      </p:pic>
    </p:spTree>
    <p:extLst>
      <p:ext uri="{BB962C8B-B14F-4D97-AF65-F5344CB8AC3E}">
        <p14:creationId xmlns:p14="http://schemas.microsoft.com/office/powerpoint/2010/main" val="372145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The MS Society – Who are we?</a:t>
            </a:r>
            <a:endParaRPr lang="en-GB" noProof="0" dirty="0"/>
          </a:p>
        </p:txBody>
      </p:sp>
    </p:spTree>
    <p:extLst>
      <p:ext uri="{BB962C8B-B14F-4D97-AF65-F5344CB8AC3E}">
        <p14:creationId xmlns:p14="http://schemas.microsoft.com/office/powerpoint/2010/main" val="417374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Who are we?</a:t>
            </a:r>
          </a:p>
        </p:txBody>
      </p:sp>
      <p:sp>
        <p:nvSpPr>
          <p:cNvPr id="4" name="Slide Number Placeholder 3"/>
          <p:cNvSpPr>
            <a:spLocks noGrp="1"/>
          </p:cNvSpPr>
          <p:nvPr>
            <p:ph type="sldNum" sz="quarter" idx="4"/>
          </p:nvPr>
        </p:nvSpPr>
        <p:spPr/>
        <p:txBody>
          <a:bodyPr/>
          <a:lstStyle/>
          <a:p>
            <a:fld id="{6FE9439A-A3D1-4657-8245-D4D0C848B9B9}" type="slidenum">
              <a:rPr lang="en-GB" smtClean="0"/>
              <a:pPr/>
              <a:t>29</a:t>
            </a:fld>
            <a:endParaRPr lang="en-GB" dirty="0"/>
          </a:p>
        </p:txBody>
      </p:sp>
      <p:sp>
        <p:nvSpPr>
          <p:cNvPr id="5" name="Content Placeholder 1"/>
          <p:cNvSpPr txBox="1">
            <a:spLocks/>
          </p:cNvSpPr>
          <p:nvPr/>
        </p:nvSpPr>
        <p:spPr>
          <a:xfrm>
            <a:off x="547688" y="1384582"/>
            <a:ext cx="8121330" cy="4711418"/>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baseline="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baseline="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GB" dirty="0">
              <a:solidFill>
                <a:srgbClr val="6E2B62"/>
              </a:solidFill>
            </a:endParaRPr>
          </a:p>
          <a:p>
            <a:pPr lvl="2"/>
            <a:r>
              <a:rPr lang="en-GB" dirty="0">
                <a:solidFill>
                  <a:srgbClr val="6E2B62"/>
                </a:solidFill>
              </a:rPr>
              <a:t>We’re the MS Society – a community of people living with MS, scientists, campaigners, volunteers and fundraisers</a:t>
            </a:r>
          </a:p>
          <a:p>
            <a:pPr lvl="2"/>
            <a:endParaRPr lang="en-GB" dirty="0">
              <a:solidFill>
                <a:srgbClr val="6E2B62"/>
              </a:solidFill>
            </a:endParaRPr>
          </a:p>
          <a:p>
            <a:pPr lvl="2"/>
            <a:r>
              <a:rPr lang="en-GB" dirty="0" smtClean="0">
                <a:solidFill>
                  <a:srgbClr val="6E2B62"/>
                </a:solidFill>
              </a:rPr>
              <a:t>We understand what life’s like with MS, and we support each other through the highs, lows and everything </a:t>
            </a:r>
            <a:r>
              <a:rPr lang="en-GB" smtClean="0">
                <a:solidFill>
                  <a:srgbClr val="6E2B62"/>
                </a:solidFill>
              </a:rPr>
              <a:t>in between</a:t>
            </a:r>
            <a:endParaRPr lang="en-GB" dirty="0" smtClean="0">
              <a:solidFill>
                <a:srgbClr val="6E2B62"/>
              </a:solidFill>
            </a:endParaRPr>
          </a:p>
          <a:p>
            <a:pPr marL="0" lvl="2" indent="0">
              <a:buNone/>
            </a:pPr>
            <a:endParaRPr lang="en-GB" dirty="0" smtClean="0">
              <a:solidFill>
                <a:srgbClr val="6E2B62"/>
              </a:solidFill>
            </a:endParaRPr>
          </a:p>
          <a:p>
            <a:pPr lvl="2"/>
            <a:r>
              <a:rPr lang="en-GB" dirty="0" smtClean="0">
                <a:solidFill>
                  <a:srgbClr val="6E2B62"/>
                </a:solidFill>
              </a:rPr>
              <a:t>We’re </a:t>
            </a:r>
            <a:r>
              <a:rPr lang="en-GB" dirty="0">
                <a:solidFill>
                  <a:srgbClr val="6E2B62"/>
                </a:solidFill>
              </a:rPr>
              <a:t>researching, writing, campaigning and fighting. Running, walking, caring and </a:t>
            </a:r>
            <a:r>
              <a:rPr lang="en-GB" dirty="0" smtClean="0">
                <a:solidFill>
                  <a:srgbClr val="6E2B62"/>
                </a:solidFill>
              </a:rPr>
              <a:t>talking. And we’re driving research into more – and better – treatments. For everyone</a:t>
            </a:r>
          </a:p>
          <a:p>
            <a:pPr marL="0" lvl="2" indent="0">
              <a:buNone/>
            </a:pPr>
            <a:endParaRPr lang="en-GB" dirty="0">
              <a:solidFill>
                <a:srgbClr val="6E2B62"/>
              </a:solidFill>
            </a:endParaRPr>
          </a:p>
          <a:p>
            <a:pPr lvl="2"/>
            <a:r>
              <a:rPr lang="en-GB" dirty="0">
                <a:solidFill>
                  <a:srgbClr val="6E2B62"/>
                </a:solidFill>
              </a:rPr>
              <a:t>Together, we are strong enough to stop MS</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9167" y="4651249"/>
            <a:ext cx="2418299" cy="1727357"/>
          </a:xfrm>
          <a:prstGeom prst="rect">
            <a:avLst/>
          </a:prstGeom>
        </p:spPr>
      </p:pic>
    </p:spTree>
    <p:extLst>
      <p:ext uri="{BB962C8B-B14F-4D97-AF65-F5344CB8AC3E}">
        <p14:creationId xmlns:p14="http://schemas.microsoft.com/office/powerpoint/2010/main" val="362045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AE91686-BCB5-5242-9EA6-4C8FA706E0E0}"/>
              </a:ext>
            </a:extLst>
          </p:cNvPr>
          <p:cNvSpPr>
            <a:spLocks noGrp="1"/>
          </p:cNvSpPr>
          <p:nvPr>
            <p:ph type="title"/>
          </p:nvPr>
        </p:nvSpPr>
        <p:spPr/>
        <p:txBody>
          <a:bodyPr/>
          <a:lstStyle/>
          <a:p>
            <a:r>
              <a:rPr lang="en-US" dirty="0"/>
              <a:t>What is MS?</a:t>
            </a:r>
          </a:p>
        </p:txBody>
      </p:sp>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3</a:t>
            </a:fld>
            <a:endParaRPr lang="en-GB" dirty="0"/>
          </a:p>
        </p:txBody>
      </p:sp>
      <p:sp>
        <p:nvSpPr>
          <p:cNvPr id="6" name="Content Placeholder 1">
            <a:extLst>
              <a:ext uri="{FF2B5EF4-FFF2-40B4-BE49-F238E27FC236}">
                <a16:creationId xmlns="" xmlns:a16="http://schemas.microsoft.com/office/drawing/2014/main" id="{A9A36F3C-70F5-304D-A3C3-20885A52625B}"/>
              </a:ext>
            </a:extLst>
          </p:cNvPr>
          <p:cNvSpPr txBox="1">
            <a:spLocks/>
          </p:cNvSpPr>
          <p:nvPr/>
        </p:nvSpPr>
        <p:spPr>
          <a:xfrm>
            <a:off x="547688" y="1577726"/>
            <a:ext cx="8121330" cy="4823074"/>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0"/>
              </a:spcBef>
              <a:spcAft>
                <a:spcPts val="1477"/>
              </a:spcAft>
              <a:buFont typeface="Arial" pitchFamily="34" charset="0"/>
              <a:buNone/>
              <a:defRPr lang="en-US" sz="1800" b="0" kern="1200" dirty="0" smtClean="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accent2"/>
              </a:buClr>
              <a:buFont typeface="Arial" pitchFamily="34" charset="0"/>
              <a:buNone/>
              <a:defRPr lang="en-US" sz="1800" kern="1200" dirty="0" smtClean="0">
                <a:solidFill>
                  <a:schemeClr val="tx1"/>
                </a:solidFill>
                <a:latin typeface="+mj-lt"/>
                <a:ea typeface="+mn-ea"/>
                <a:cs typeface="+mn-cs"/>
              </a:defRPr>
            </a:lvl2pPr>
            <a:lvl3pPr marL="358775" indent="-358775" algn="l" defTabSz="914400" rtl="0" eaLnBrk="1" latinLnBrk="0" hangingPunct="1">
              <a:lnSpc>
                <a:spcPct val="100000"/>
              </a:lnSpc>
              <a:spcBef>
                <a:spcPts val="0"/>
              </a:spcBef>
              <a:spcAft>
                <a:spcPts val="900"/>
              </a:spcAft>
              <a:buClr>
                <a:schemeClr val="accent2"/>
              </a:buClr>
              <a:buFontTx/>
              <a:buBlip>
                <a:blip r:embed="rId3"/>
              </a:buBlip>
              <a:defRPr lang="en-US" sz="1800" kern="1200" dirty="0" smtClean="0">
                <a:solidFill>
                  <a:schemeClr val="tx1"/>
                </a:solidFill>
                <a:latin typeface="+mj-lt"/>
                <a:ea typeface="+mn-ea"/>
                <a:cs typeface="+mn-cs"/>
              </a:defRPr>
            </a:lvl3pPr>
            <a:lvl4pPr marL="644525" indent="-285750" algn="l" defTabSz="914400" rtl="0" eaLnBrk="1" latinLnBrk="0" hangingPunct="1">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gn="l" defTabSz="914400" rtl="0" eaLnBrk="1" latinLnBrk="0" hangingPunct="1">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gn="l" defTabSz="914400" rtl="0" eaLnBrk="1" latinLnBrk="0" hangingPunct="1">
              <a:lnSpc>
                <a:spcPct val="100000"/>
              </a:lnSpc>
              <a:spcBef>
                <a:spcPts val="0"/>
              </a:spcBef>
              <a:buFont typeface="Arial" pitchFamily="34" charset="0"/>
              <a:buNone/>
              <a:defRPr sz="1477" b="1" i="1" kern="1200">
                <a:solidFill>
                  <a:schemeClr val="accent3"/>
                </a:solidFill>
                <a:latin typeface="+mn-lt"/>
                <a:ea typeface="+mn-ea"/>
                <a:cs typeface="+mn-cs"/>
              </a:defRPr>
            </a:lvl6pPr>
            <a:lvl7pPr marL="0" indent="0" algn="l" defTabSz="914400" rtl="0" eaLnBrk="1" latinLnBrk="0" hangingPunct="1">
              <a:lnSpc>
                <a:spcPct val="100000"/>
              </a:lnSpc>
              <a:spcBef>
                <a:spcPts val="0"/>
              </a:spcBef>
              <a:buFont typeface="Arial" pitchFamily="34" charset="0"/>
              <a:buNone/>
              <a:defRPr sz="923" kern="1200">
                <a:solidFill>
                  <a:schemeClr val="accent2"/>
                </a:solidFill>
                <a:latin typeface="+mn-lt"/>
                <a:ea typeface="+mn-ea"/>
                <a:cs typeface="+mn-cs"/>
              </a:defRPr>
            </a:lvl7pPr>
            <a:lvl8pPr marL="0" indent="0" algn="l" defTabSz="914400" rtl="0" eaLnBrk="1" latinLnBrk="0" hangingPunct="1">
              <a:spcBef>
                <a:spcPct val="20000"/>
              </a:spcBef>
              <a:buFont typeface="Arial" pitchFamily="34" charset="0"/>
              <a:buNone/>
              <a:defRPr sz="1200" kern="1200" baseline="0">
                <a:solidFill>
                  <a:schemeClr val="accent3"/>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endParaRPr lang="en-GB" sz="1600" dirty="0">
              <a:solidFill>
                <a:srgbClr val="6E2B62"/>
              </a:solidFill>
            </a:endParaRPr>
          </a:p>
          <a:p>
            <a:pPr lvl="2"/>
            <a:r>
              <a:rPr lang="en-GB" sz="1600" dirty="0">
                <a:solidFill>
                  <a:srgbClr val="6E2B62"/>
                </a:solidFill>
              </a:rPr>
              <a:t>Over 100,000 of us in the UK have MS</a:t>
            </a:r>
          </a:p>
          <a:p>
            <a:pPr marL="0" lvl="2" indent="0">
              <a:buNone/>
            </a:pPr>
            <a:endParaRPr lang="en-GB" sz="1600" dirty="0">
              <a:solidFill>
                <a:srgbClr val="6E2B62"/>
              </a:solidFill>
            </a:endParaRPr>
          </a:p>
          <a:p>
            <a:pPr lvl="2"/>
            <a:r>
              <a:rPr lang="en-GB" sz="1600" dirty="0">
                <a:solidFill>
                  <a:srgbClr val="6E2B62"/>
                </a:solidFill>
              </a:rPr>
              <a:t>It’s unpredictable, and different for everyone</a:t>
            </a:r>
          </a:p>
          <a:p>
            <a:pPr marL="0" lvl="2" indent="0">
              <a:buNone/>
            </a:pPr>
            <a:endParaRPr lang="en-GB" sz="1600" dirty="0">
              <a:solidFill>
                <a:srgbClr val="6E2B62"/>
              </a:solidFill>
            </a:endParaRPr>
          </a:p>
          <a:p>
            <a:pPr lvl="2"/>
            <a:r>
              <a:rPr lang="en-GB" sz="1600" dirty="0">
                <a:solidFill>
                  <a:srgbClr val="6E2B62"/>
                </a:solidFill>
              </a:rPr>
              <a:t>It’s often painful, exhausting and can cause problems with how we walk, move, see, think and feel</a:t>
            </a:r>
          </a:p>
          <a:p>
            <a:pPr marL="0" lvl="2" indent="0">
              <a:buNone/>
            </a:pPr>
            <a:endParaRPr lang="en-GB" sz="1600" dirty="0">
              <a:solidFill>
                <a:srgbClr val="6E2B62"/>
              </a:solidFill>
            </a:endParaRPr>
          </a:p>
          <a:p>
            <a:pPr lvl="2"/>
            <a:r>
              <a:rPr lang="en-GB" sz="1600" dirty="0">
                <a:solidFill>
                  <a:srgbClr val="6E2B62"/>
                </a:solidFill>
              </a:rPr>
              <a:t>But it doesn’t have to be this way</a:t>
            </a:r>
          </a:p>
          <a:p>
            <a:pPr marL="0" lvl="2" indent="0">
              <a:buNone/>
            </a:pPr>
            <a:endParaRPr lang="en-GB" sz="1600" dirty="0">
              <a:solidFill>
                <a:srgbClr val="6E2B62"/>
              </a:solidFill>
            </a:endParaRPr>
          </a:p>
          <a:p>
            <a:pPr lvl="2"/>
            <a:r>
              <a:rPr lang="en-GB" sz="1600" dirty="0">
                <a:solidFill>
                  <a:srgbClr val="6E2B62"/>
                </a:solidFill>
              </a:rPr>
              <a:t>We’re driving research into more – and better – treatments. For everyone</a:t>
            </a:r>
          </a:p>
          <a:p>
            <a:pPr marL="0" lvl="2" indent="0">
              <a:buNone/>
            </a:pPr>
            <a:endParaRPr lang="en-GB" sz="1600" dirty="0">
              <a:solidFill>
                <a:srgbClr val="6E2B62"/>
              </a:solidFill>
            </a:endParaRPr>
          </a:p>
          <a:p>
            <a:pPr lvl="2"/>
            <a:r>
              <a:rPr lang="en-GB" sz="1600" dirty="0">
                <a:solidFill>
                  <a:srgbClr val="6E2B62"/>
                </a:solidFill>
              </a:rPr>
              <a:t>Together, we are strong enough to stop MS…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3900" y="1163396"/>
            <a:ext cx="2955307" cy="1970204"/>
          </a:xfrm>
          <a:prstGeom prst="rect">
            <a:avLst/>
          </a:prstGeom>
        </p:spPr>
      </p:pic>
    </p:spTree>
    <p:extLst>
      <p:ext uri="{BB962C8B-B14F-4D97-AF65-F5344CB8AC3E}">
        <p14:creationId xmlns:p14="http://schemas.microsoft.com/office/powerpoint/2010/main" val="1035574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Questions?</a:t>
            </a:r>
            <a:endParaRPr lang="en-GB" noProof="0" dirty="0"/>
          </a:p>
        </p:txBody>
      </p:sp>
    </p:spTree>
    <p:extLst>
      <p:ext uri="{BB962C8B-B14F-4D97-AF65-F5344CB8AC3E}">
        <p14:creationId xmlns:p14="http://schemas.microsoft.com/office/powerpoint/2010/main" val="3347167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40763" y="6507163"/>
            <a:ext cx="503237" cy="212725"/>
          </a:xfrm>
        </p:spPr>
        <p:txBody>
          <a:bodyPr/>
          <a:lstStyle/>
          <a:p>
            <a:fld id="{6FE9439A-A3D1-4657-8245-D4D0C848B9B9}" type="slidenum">
              <a:rPr lang="en-GB" smtClean="0"/>
              <a:pPr/>
              <a:t>31</a:t>
            </a:fld>
            <a:endParaRPr lang="en-GB" dirty="0"/>
          </a:p>
        </p:txBody>
      </p:sp>
      <p:sp>
        <p:nvSpPr>
          <p:cNvPr id="2" name="Title 1"/>
          <p:cNvSpPr>
            <a:spLocks noGrp="1"/>
          </p:cNvSpPr>
          <p:nvPr>
            <p:ph type="ctrTitle" idx="4294967295"/>
          </p:nvPr>
        </p:nvSpPr>
        <p:spPr>
          <a:xfrm>
            <a:off x="223520" y="5756170"/>
            <a:ext cx="3049588" cy="536257"/>
          </a:xfrm>
        </p:spPr>
        <p:txBody>
          <a:bodyPr/>
          <a:lstStyle/>
          <a:p>
            <a:r>
              <a:rPr lang="en-GB" dirty="0"/>
              <a:t>Thank you</a:t>
            </a:r>
          </a:p>
        </p:txBody>
      </p:sp>
      <p:sp>
        <p:nvSpPr>
          <p:cNvPr id="7" name="Rectangle 6"/>
          <p:cNvSpPr/>
          <p:nvPr/>
        </p:nvSpPr>
        <p:spPr>
          <a:xfrm>
            <a:off x="223520" y="162560"/>
            <a:ext cx="1971040" cy="921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409"/>
          <a:stretch/>
        </p:blipFill>
        <p:spPr>
          <a:xfrm>
            <a:off x="352213" y="269701"/>
            <a:ext cx="2141962" cy="706890"/>
          </a:xfrm>
          <a:prstGeom prst="rect">
            <a:avLst/>
          </a:prstGeom>
        </p:spPr>
      </p:pic>
    </p:spTree>
    <p:extLst>
      <p:ext uri="{BB962C8B-B14F-4D97-AF65-F5344CB8AC3E}">
        <p14:creationId xmlns:p14="http://schemas.microsoft.com/office/powerpoint/2010/main" val="628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4</a:t>
            </a:fld>
            <a:endParaRPr lang="en-GB" dirty="0"/>
          </a:p>
        </p:txBody>
      </p:sp>
    </p:spTree>
    <p:extLst>
      <p:ext uri="{BB962C8B-B14F-4D97-AF65-F5344CB8AC3E}">
        <p14:creationId xmlns:p14="http://schemas.microsoft.com/office/powerpoint/2010/main" val="370433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AE91686-BCB5-5242-9EA6-4C8FA706E0E0}"/>
              </a:ext>
            </a:extLst>
          </p:cNvPr>
          <p:cNvSpPr>
            <a:spLocks noGrp="1"/>
          </p:cNvSpPr>
          <p:nvPr>
            <p:ph type="title"/>
          </p:nvPr>
        </p:nvSpPr>
        <p:spPr/>
        <p:txBody>
          <a:bodyPr/>
          <a:lstStyle/>
          <a:p>
            <a:r>
              <a:rPr lang="en-US" dirty="0"/>
              <a:t>What is MS?</a:t>
            </a:r>
          </a:p>
        </p:txBody>
      </p:sp>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5</a:t>
            </a:fld>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57257"/>
            <a:ext cx="9144000" cy="5143843"/>
          </a:xfrm>
          <a:prstGeom prst="rect">
            <a:avLst/>
          </a:prstGeom>
        </p:spPr>
      </p:pic>
    </p:spTree>
    <p:extLst>
      <p:ext uri="{BB962C8B-B14F-4D97-AF65-F5344CB8AC3E}">
        <p14:creationId xmlns:p14="http://schemas.microsoft.com/office/powerpoint/2010/main" val="408974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6</a:t>
            </a:fld>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22270"/>
            <a:ext cx="9144000" cy="5143843"/>
          </a:xfrm>
          <a:prstGeom prst="rect">
            <a:avLst/>
          </a:prstGeom>
        </p:spPr>
      </p:pic>
    </p:spTree>
    <p:extLst>
      <p:ext uri="{BB962C8B-B14F-4D97-AF65-F5344CB8AC3E}">
        <p14:creationId xmlns:p14="http://schemas.microsoft.com/office/powerpoint/2010/main" val="386591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7</a:t>
            </a:fld>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22270"/>
            <a:ext cx="9144000" cy="5142471"/>
          </a:xfrm>
          <a:prstGeom prst="rect">
            <a:avLst/>
          </a:prstGeom>
        </p:spPr>
      </p:pic>
    </p:spTree>
    <p:extLst>
      <p:ext uri="{BB962C8B-B14F-4D97-AF65-F5344CB8AC3E}">
        <p14:creationId xmlns:p14="http://schemas.microsoft.com/office/powerpoint/2010/main" val="424605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8</a:t>
            </a:fld>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39378"/>
            <a:ext cx="9144000" cy="5144614"/>
          </a:xfrm>
          <a:prstGeom prst="rect">
            <a:avLst/>
          </a:prstGeom>
        </p:spPr>
      </p:pic>
    </p:spTree>
    <p:extLst>
      <p:ext uri="{BB962C8B-B14F-4D97-AF65-F5344CB8AC3E}">
        <p14:creationId xmlns:p14="http://schemas.microsoft.com/office/powerpoint/2010/main" val="46559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BADE8EA-B367-3F47-A014-14C27EA472D1}"/>
              </a:ext>
            </a:extLst>
          </p:cNvPr>
          <p:cNvSpPr>
            <a:spLocks noGrp="1"/>
          </p:cNvSpPr>
          <p:nvPr>
            <p:ph type="sldNum" sz="quarter" idx="4"/>
          </p:nvPr>
        </p:nvSpPr>
        <p:spPr/>
        <p:txBody>
          <a:bodyPr/>
          <a:lstStyle/>
          <a:p>
            <a:fld id="{6FE9439A-A3D1-4657-8245-D4D0C848B9B9}" type="slidenum">
              <a:rPr lang="en-GB" smtClean="0"/>
              <a:pPr/>
              <a:t>9</a:t>
            </a:fld>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56486"/>
            <a:ext cx="9144000" cy="5144614"/>
          </a:xfrm>
          <a:prstGeom prst="rect">
            <a:avLst/>
          </a:prstGeom>
        </p:spPr>
      </p:pic>
    </p:spTree>
    <p:extLst>
      <p:ext uri="{BB962C8B-B14F-4D97-AF65-F5344CB8AC3E}">
        <p14:creationId xmlns:p14="http://schemas.microsoft.com/office/powerpoint/2010/main" val="2396863397"/>
      </p:ext>
    </p:extLst>
  </p:cSld>
  <p:clrMapOvr>
    <a:masterClrMapping/>
  </p:clrMapOvr>
</p:sld>
</file>

<file path=ppt/theme/theme1.xml><?xml version="1.0" encoding="utf-8"?>
<a:theme xmlns:a="http://schemas.openxmlformats.org/drawingml/2006/main" name="Office Theme">
  <a:themeElements>
    <a:clrScheme name="MS Society">
      <a:dk1>
        <a:sysClr val="windowText" lastClr="000000"/>
      </a:dk1>
      <a:lt1>
        <a:sysClr val="window" lastClr="FFFFFF"/>
      </a:lt1>
      <a:dk2>
        <a:srgbClr val="5DC4CF"/>
      </a:dk2>
      <a:lt2>
        <a:srgbClr val="88A0AF"/>
      </a:lt2>
      <a:accent1>
        <a:srgbClr val="E35205"/>
      </a:accent1>
      <a:accent2>
        <a:srgbClr val="6E2B62"/>
      </a:accent2>
      <a:accent3>
        <a:srgbClr val="4F758B"/>
      </a:accent3>
      <a:accent4>
        <a:srgbClr val="009CA6"/>
      </a:accent4>
      <a:accent5>
        <a:srgbClr val="F7A17A"/>
      </a:accent5>
      <a:accent6>
        <a:srgbClr val="A676A5"/>
      </a:accent6>
      <a:hlink>
        <a:srgbClr val="88A0AF"/>
      </a:hlink>
      <a:folHlink>
        <a:srgbClr val="5DC4CF"/>
      </a:folHlink>
    </a:clrScheme>
    <a:fontScheme name="MS Society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_Society_PPT(draft v3).potx" id="{C328B4DB-C4BA-4C37-AB66-F415E0CA41F3}" vid="{8A901BC3-5357-44FB-9EDB-83850354865E}"/>
    </a:ext>
  </a:extLst>
</a:theme>
</file>

<file path=ppt/theme/theme2.xml><?xml version="1.0" encoding="utf-8"?>
<a:theme xmlns:a="http://schemas.openxmlformats.org/drawingml/2006/main" name="MS_Society_PPT(draft v3)">
  <a:themeElements>
    <a:clrScheme name="MS Society">
      <a:dk1>
        <a:sysClr val="windowText" lastClr="000000"/>
      </a:dk1>
      <a:lt1>
        <a:sysClr val="window" lastClr="FFFFFF"/>
      </a:lt1>
      <a:dk2>
        <a:srgbClr val="5DC4CF"/>
      </a:dk2>
      <a:lt2>
        <a:srgbClr val="88A0AF"/>
      </a:lt2>
      <a:accent1>
        <a:srgbClr val="E35205"/>
      </a:accent1>
      <a:accent2>
        <a:srgbClr val="6E2B62"/>
      </a:accent2>
      <a:accent3>
        <a:srgbClr val="4F758B"/>
      </a:accent3>
      <a:accent4>
        <a:srgbClr val="009CA6"/>
      </a:accent4>
      <a:accent5>
        <a:srgbClr val="F7A17A"/>
      </a:accent5>
      <a:accent6>
        <a:srgbClr val="A676A5"/>
      </a:accent6>
      <a:hlink>
        <a:srgbClr val="88A0AF"/>
      </a:hlink>
      <a:folHlink>
        <a:srgbClr val="5DC4CF"/>
      </a:folHlink>
    </a:clrScheme>
    <a:fontScheme name="MS Society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_Society_PPT(draft v3).potx" id="{C328B4DB-C4BA-4C37-AB66-F415E0CA41F3}" vid="{8A901BC3-5357-44FB-9EDB-83850354865E}"/>
    </a:ext>
  </a:extLst>
</a:theme>
</file>

<file path=ppt/theme/theme3.xml><?xml version="1.0" encoding="utf-8"?>
<a:theme xmlns:a="http://schemas.openxmlformats.org/drawingml/2006/main" name="1_Office Theme">
  <a:themeElements>
    <a:clrScheme name="MS Society">
      <a:dk1>
        <a:sysClr val="windowText" lastClr="000000"/>
      </a:dk1>
      <a:lt1>
        <a:sysClr val="window" lastClr="FFFFFF"/>
      </a:lt1>
      <a:dk2>
        <a:srgbClr val="5DC4CF"/>
      </a:dk2>
      <a:lt2>
        <a:srgbClr val="88A0AF"/>
      </a:lt2>
      <a:accent1>
        <a:srgbClr val="E35205"/>
      </a:accent1>
      <a:accent2>
        <a:srgbClr val="6E2B62"/>
      </a:accent2>
      <a:accent3>
        <a:srgbClr val="4F758B"/>
      </a:accent3>
      <a:accent4>
        <a:srgbClr val="009CA6"/>
      </a:accent4>
      <a:accent5>
        <a:srgbClr val="F7A17A"/>
      </a:accent5>
      <a:accent6>
        <a:srgbClr val="A676A5"/>
      </a:accent6>
      <a:hlink>
        <a:srgbClr val="88A0AF"/>
      </a:hlink>
      <a:folHlink>
        <a:srgbClr val="5DC4CF"/>
      </a:folHlink>
    </a:clrScheme>
    <a:fontScheme name="MS Society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_Society_PPT(draft v3).potx" id="{C328B4DB-C4BA-4C37-AB66-F415E0CA41F3}" vid="{8A901BC3-5357-44FB-9EDB-83850354865E}"/>
    </a:ext>
  </a:extLst>
</a:theme>
</file>

<file path=ppt/theme/theme4.xml><?xml version="1.0" encoding="utf-8"?>
<a:theme xmlns:a="http://schemas.openxmlformats.org/drawingml/2006/main" name="2_MS_Society_PPT(draft v3)">
  <a:themeElements>
    <a:clrScheme name="MS Society">
      <a:dk1>
        <a:sysClr val="windowText" lastClr="000000"/>
      </a:dk1>
      <a:lt1>
        <a:sysClr val="window" lastClr="FFFFFF"/>
      </a:lt1>
      <a:dk2>
        <a:srgbClr val="5DC4CF"/>
      </a:dk2>
      <a:lt2>
        <a:srgbClr val="88A0AF"/>
      </a:lt2>
      <a:accent1>
        <a:srgbClr val="E35205"/>
      </a:accent1>
      <a:accent2>
        <a:srgbClr val="6E2B62"/>
      </a:accent2>
      <a:accent3>
        <a:srgbClr val="4F758B"/>
      </a:accent3>
      <a:accent4>
        <a:srgbClr val="009CA6"/>
      </a:accent4>
      <a:accent5>
        <a:srgbClr val="F7A17A"/>
      </a:accent5>
      <a:accent6>
        <a:srgbClr val="A676A5"/>
      </a:accent6>
      <a:hlink>
        <a:srgbClr val="88A0AF"/>
      </a:hlink>
      <a:folHlink>
        <a:srgbClr val="5DC4CF"/>
      </a:folHlink>
    </a:clrScheme>
    <a:fontScheme name="MS Society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_Society_PPT(draft v3).potx" id="{C328B4DB-C4BA-4C37-AB66-F415E0CA41F3}" vid="{8A901BC3-5357-44FB-9EDB-83850354865E}"/>
    </a:ext>
  </a:extLst>
</a:theme>
</file>

<file path=ppt/theme/theme5.xml><?xml version="1.0" encoding="utf-8"?>
<a:theme xmlns:a="http://schemas.openxmlformats.org/drawingml/2006/main" name="MS_Society_PPT_keylines(draft v3)">
  <a:themeElements>
    <a:clrScheme name="MS Society">
      <a:dk1>
        <a:sysClr val="windowText" lastClr="000000"/>
      </a:dk1>
      <a:lt1>
        <a:sysClr val="window" lastClr="FFFFFF"/>
      </a:lt1>
      <a:dk2>
        <a:srgbClr val="5DC4CF"/>
      </a:dk2>
      <a:lt2>
        <a:srgbClr val="88A0AF"/>
      </a:lt2>
      <a:accent1>
        <a:srgbClr val="E35205"/>
      </a:accent1>
      <a:accent2>
        <a:srgbClr val="6E2B62"/>
      </a:accent2>
      <a:accent3>
        <a:srgbClr val="4F758B"/>
      </a:accent3>
      <a:accent4>
        <a:srgbClr val="009CA6"/>
      </a:accent4>
      <a:accent5>
        <a:srgbClr val="F7A17A"/>
      </a:accent5>
      <a:accent6>
        <a:srgbClr val="A676A5"/>
      </a:accent6>
      <a:hlink>
        <a:srgbClr val="88A0AF"/>
      </a:hlink>
      <a:folHlink>
        <a:srgbClr val="5DC4CF"/>
      </a:folHlink>
    </a:clrScheme>
    <a:fontScheme name="MS Society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 Soc Presntation with pictures" id="{8C06B82B-1B9F-234D-BA86-47D64502C6DC}" vid="{76A9EB6D-66A3-9A4A-B915-52F5D4A0A55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18A2433257134C8B4D68AA2B73A76C" ma:contentTypeVersion="11" ma:contentTypeDescription="Create a new document." ma:contentTypeScope="" ma:versionID="a37dfd48e6c389a4fffc54063f4eb687">
  <xsd:schema xmlns:xsd="http://www.w3.org/2001/XMLSchema" xmlns:xs="http://www.w3.org/2001/XMLSchema" xmlns:p="http://schemas.microsoft.com/office/2006/metadata/properties" xmlns:ns3="58886fe1-211d-463f-87d7-9bf7ccd179dc" xmlns:ns4="8a0c5fc4-ebf4-40f3-890b-9734981c7f27" targetNamespace="http://schemas.microsoft.com/office/2006/metadata/properties" ma:root="true" ma:fieldsID="46056d7ffb81b1207dad8a0e2fc459f0" ns3:_="" ns4:_="">
    <xsd:import namespace="58886fe1-211d-463f-87d7-9bf7ccd179dc"/>
    <xsd:import namespace="8a0c5fc4-ebf4-40f3-890b-9734981c7f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86fe1-211d-463f-87d7-9bf7ccd17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0c5fc4-ebf4-40f3-890b-9734981c7f2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A7F76D-9430-4159-AB1D-27D5E75AA3E8}">
  <ds:schemaRefs>
    <ds:schemaRef ds:uri="58886fe1-211d-463f-87d7-9bf7ccd179dc"/>
    <ds:schemaRef ds:uri="http://purl.org/dc/elements/1.1/"/>
    <ds:schemaRef ds:uri="http://schemas.microsoft.com/office/2006/metadata/properties"/>
    <ds:schemaRef ds:uri="http://purl.org/dc/terms/"/>
    <ds:schemaRef ds:uri="8a0c5fc4-ebf4-40f3-890b-9734981c7f27"/>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D52EF8E-7968-40BA-A6D9-466408EF1630}">
  <ds:schemaRefs>
    <ds:schemaRef ds:uri="http://schemas.microsoft.com/sharepoint/v3/contenttype/forms"/>
  </ds:schemaRefs>
</ds:datastoreItem>
</file>

<file path=customXml/itemProps3.xml><?xml version="1.0" encoding="utf-8"?>
<ds:datastoreItem xmlns:ds="http://schemas.openxmlformats.org/officeDocument/2006/customXml" ds:itemID="{E5D86565-4DDC-4BB3-BA09-CC031E8838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86fe1-211d-463f-87d7-9bf7ccd179dc"/>
    <ds:schemaRef ds:uri="8a0c5fc4-ebf4-40f3-890b-9734981c7f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21877</TotalTime>
  <Words>2281</Words>
  <Application>Microsoft Office PowerPoint</Application>
  <PresentationFormat>On-screen Show (4:3)</PresentationFormat>
  <Paragraphs>301</Paragraphs>
  <Slides>31</Slides>
  <Notes>31</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40" baseType="lpstr">
      <vt:lpstr>MS PGothic</vt:lpstr>
      <vt:lpstr>Arial</vt:lpstr>
      <vt:lpstr>Verdana</vt:lpstr>
      <vt:lpstr>Office Theme</vt:lpstr>
      <vt:lpstr>MS_Society_PPT(draft v3)</vt:lpstr>
      <vt:lpstr>1_Office Theme</vt:lpstr>
      <vt:lpstr>2_MS_Society_PPT(draft v3)</vt:lpstr>
      <vt:lpstr>MS_Society_PPT_keylines(draft v3)</vt:lpstr>
      <vt:lpstr>Acrobat Document</vt:lpstr>
      <vt:lpstr>MS Society Stop MS Appeal</vt:lpstr>
      <vt:lpstr>Stop MS – What is it?</vt:lpstr>
      <vt:lpstr>What is MS?</vt:lpstr>
      <vt:lpstr>PowerPoint Presentation</vt:lpstr>
      <vt:lpstr>What is MS?</vt:lpstr>
      <vt:lpstr>PowerPoint Presentation</vt:lpstr>
      <vt:lpstr>PowerPoint Presentation</vt:lpstr>
      <vt:lpstr>PowerPoint Presentation</vt:lpstr>
      <vt:lpstr>PowerPoint Presentation</vt:lpstr>
      <vt:lpstr>PowerPoint Presentation</vt:lpstr>
      <vt:lpstr>My story </vt:lpstr>
      <vt:lpstr>My story </vt:lpstr>
      <vt:lpstr>Stop MS Research – Why Now?</vt:lpstr>
      <vt:lpstr>Why the Stop MS Appeal?</vt:lpstr>
      <vt:lpstr>What is the Stop MS Appeal? </vt:lpstr>
      <vt:lpstr>Where are we now?</vt:lpstr>
      <vt:lpstr>Where could we be?</vt:lpstr>
      <vt:lpstr>Treatment strategies</vt:lpstr>
      <vt:lpstr>Where will the funds go?</vt:lpstr>
      <vt:lpstr>The Stop MS Appeal</vt:lpstr>
      <vt:lpstr>The film…</vt:lpstr>
      <vt:lpstr>PowerPoint Presentation</vt:lpstr>
      <vt:lpstr>Coverage on different channels</vt:lpstr>
      <vt:lpstr>Team Stop MS – Will You Join Us?</vt:lpstr>
      <vt:lpstr>Two main ways you can get involved</vt:lpstr>
      <vt:lpstr>How can I get involved?</vt:lpstr>
      <vt:lpstr>PowerPoint Presentation</vt:lpstr>
      <vt:lpstr>The MS Society – Who are we?</vt:lpstr>
      <vt:lpstr>Who are we?</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Walker</dc:creator>
  <cp:lastModifiedBy>Danielle Walker</cp:lastModifiedBy>
  <cp:revision>1178</cp:revision>
  <cp:lastPrinted>2019-09-09T12:19:10Z</cp:lastPrinted>
  <dcterms:created xsi:type="dcterms:W3CDTF">2013-05-29T11:42:52Z</dcterms:created>
  <dcterms:modified xsi:type="dcterms:W3CDTF">2019-10-08T09:57:00Z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1910160</vt:lpwstr>
  </property>
  <property fmtid="{D5CDD505-2E9C-101B-9397-08002B2CF9AE}" pid="3" name="NXPowerLiteSettings">
    <vt:lpwstr>A74006B004C800</vt:lpwstr>
  </property>
  <property fmtid="{D5CDD505-2E9C-101B-9397-08002B2CF9AE}" pid="4" name="NXPowerLiteVersion">
    <vt:lpwstr>D6.2.12</vt:lpwstr>
  </property>
  <property fmtid="{D5CDD505-2E9C-101B-9397-08002B2CF9AE}" pid="5" name="ContentTypeId">
    <vt:lpwstr>0x0101000418A2433257134C8B4D68AA2B73A76C</vt:lpwstr>
  </property>
</Properties>
</file>